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9144000"/>
  <p:notesSz cx="7315200" cy="96012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26" roundtripDataSignature="AMtx7mhC93B3JcT0vw3CfW8t8k2wtmca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70238" cy="4794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143375" y="0"/>
            <a:ext cx="3170238" cy="4794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20188"/>
            <a:ext cx="3170238" cy="4794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89" name="Google Shape;89;p1: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 name="Google Shape;90;p1: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0: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79" name="Google Shape;179;p10: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0" name="Google Shape;180;p10: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11: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4: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4: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400"/>
              <a:buNone/>
            </a:pPr>
            <a:r>
              <a:rPr lang="en-US" sz="1400">
                <a:solidFill>
                  <a:srgbClr val="404040"/>
                </a:solidFill>
              </a:rPr>
              <a:t>Spend some time discussing your specific designation with families:</a:t>
            </a:r>
            <a:endParaRPr sz="1400">
              <a:solidFill>
                <a:srgbClr val="404040"/>
              </a:solidFill>
            </a:endParaRPr>
          </a:p>
          <a:p>
            <a:pPr indent="0" lvl="0" marL="0" rtl="0" algn="l">
              <a:lnSpc>
                <a:spcPct val="100000"/>
              </a:lnSpc>
              <a:spcBef>
                <a:spcPts val="360"/>
              </a:spcBef>
              <a:spcAft>
                <a:spcPts val="0"/>
              </a:spcAft>
              <a:buSzPts val="1400"/>
              <a:buNone/>
            </a:pPr>
            <a:r>
              <a:t/>
            </a:r>
            <a:endParaRPr sz="1400">
              <a:solidFill>
                <a:srgbClr val="404040"/>
              </a:solidFill>
            </a:endParaRPr>
          </a:p>
          <a:p>
            <a:pPr indent="-260350" lvl="1" marL="742950" rtl="0" algn="l">
              <a:lnSpc>
                <a:spcPct val="100000"/>
              </a:lnSpc>
              <a:spcBef>
                <a:spcPts val="360"/>
              </a:spcBef>
              <a:spcAft>
                <a:spcPts val="0"/>
              </a:spcAft>
              <a:buClr>
                <a:srgbClr val="404040"/>
              </a:buClr>
              <a:buSzPts val="1400"/>
              <a:buChar char="–"/>
            </a:pPr>
            <a:r>
              <a:rPr lang="en-US" sz="1400">
                <a:solidFill>
                  <a:srgbClr val="404040"/>
                </a:solidFill>
              </a:rPr>
              <a:t>CSI schools are the lowest-performing five percent of Title I schools in the State or any public high school in the state with a four year graduation rate at or below 67 percent.</a:t>
            </a:r>
            <a:endParaRPr sz="1400">
              <a:solidFill>
                <a:srgbClr val="404040"/>
              </a:solidFill>
            </a:endParaRPr>
          </a:p>
          <a:p>
            <a:pPr indent="-260350" lvl="1" marL="742950" rtl="0" algn="l">
              <a:lnSpc>
                <a:spcPct val="100000"/>
              </a:lnSpc>
              <a:spcBef>
                <a:spcPts val="360"/>
              </a:spcBef>
              <a:spcAft>
                <a:spcPts val="0"/>
              </a:spcAft>
              <a:buClr>
                <a:srgbClr val="404040"/>
              </a:buClr>
              <a:buSzPts val="1400"/>
              <a:buChar char="–"/>
            </a:pPr>
            <a:r>
              <a:rPr lang="en-US" sz="1400">
                <a:solidFill>
                  <a:srgbClr val="404040"/>
                </a:solidFill>
              </a:rPr>
              <a:t>TSI schools have one or more student group(s) consistently underperforming or one or more student group(s) performing at or below the level of students at CSI schools. </a:t>
            </a:r>
            <a:endParaRPr sz="1400">
              <a:solidFill>
                <a:srgbClr val="404040"/>
              </a:solidFill>
            </a:endParaRPr>
          </a:p>
          <a:p>
            <a:pPr indent="-260350" lvl="1" marL="742950" rtl="0" algn="l">
              <a:lnSpc>
                <a:spcPct val="100000"/>
              </a:lnSpc>
              <a:spcBef>
                <a:spcPts val="360"/>
              </a:spcBef>
              <a:spcAft>
                <a:spcPts val="0"/>
              </a:spcAft>
              <a:buClr>
                <a:srgbClr val="404040"/>
              </a:buClr>
              <a:buSzPts val="1400"/>
              <a:buChar char="–"/>
            </a:pPr>
            <a:r>
              <a:rPr lang="en-US" sz="1400">
                <a:solidFill>
                  <a:srgbClr val="404040"/>
                </a:solidFill>
              </a:rPr>
              <a:t>Schools designated as CSI or TSI will receive support from our district’s school improvement team.</a:t>
            </a:r>
            <a:endParaRPr sz="1400"/>
          </a:p>
        </p:txBody>
      </p:sp>
      <p:sp>
        <p:nvSpPr>
          <p:cNvPr id="197" name="Google Shape;197;p14: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5: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15: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6: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16: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7: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215" name="Google Shape;215;p17: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p17: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SzPts val="1400"/>
              <a:buNone/>
            </a:pPr>
            <a:r>
              <a:rPr b="1" lang="en-US" sz="839">
                <a:solidFill>
                  <a:schemeClr val="dk1"/>
                </a:solidFill>
                <a:latin typeface="Calibri"/>
                <a:ea typeface="Calibri"/>
                <a:cs typeface="Calibri"/>
                <a:sym typeface="Calibri"/>
              </a:rPr>
              <a:t>Your Right to Know Notices</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ESEA directs schools and districts to notify parents about four key requirements of a Title I, Part A program.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1. Professional qualifications of teachers and paraprofessionals who instruct</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2. Notification if your child’s teacher is not highly qualified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3. Individual report card that lets you know how your child is progressing</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4. Notification that the school has entered school improvement status.</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70000"/>
              </a:lnSpc>
              <a:spcBef>
                <a:spcPts val="0"/>
              </a:spcBef>
              <a:spcAft>
                <a:spcPts val="0"/>
              </a:spcAft>
              <a:buSzPts val="1400"/>
              <a:buNone/>
            </a:pPr>
            <a:r>
              <a:rPr b="1" lang="en-US" sz="839">
                <a:solidFill>
                  <a:schemeClr val="dk1"/>
                </a:solidFill>
                <a:latin typeface="Calibri"/>
                <a:ea typeface="Calibri"/>
                <a:cs typeface="Calibri"/>
                <a:sym typeface="Calibri"/>
              </a:rPr>
              <a:t>Your Right to Know —Professional Qualifications of Teachers</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Parents of children, who attend schools that receive Title I, Part A funding, have the right to request and receive information about the qualifications of the educators who teach their children in the core subjects. The same applies to paraprofessionals who instruct.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At a minimum, the information you receive must provide information on these 3 essential components of an educator’s qualifications.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Whether or not the teacher met state qualifications and certification requirements for the grade level and subject(s) he or she is teaching,</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Whether or not the teacher has an emergency or conditional certificate by which state qualifications were  waived.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What undergraduate and graduate degree(s) the teacher holds, including graduate certificates and additional degrees, and major(s) or area(s) of concentration.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70000"/>
              </a:lnSpc>
              <a:spcBef>
                <a:spcPts val="0"/>
              </a:spcBef>
              <a:spcAft>
                <a:spcPts val="0"/>
              </a:spcAft>
              <a:buSzPts val="1400"/>
              <a:buNone/>
            </a:pPr>
            <a:r>
              <a:rPr b="1" lang="en-US" sz="839">
                <a:solidFill>
                  <a:schemeClr val="dk1"/>
                </a:solidFill>
                <a:latin typeface="Calibri"/>
                <a:ea typeface="Calibri"/>
                <a:cs typeface="Calibri"/>
                <a:sym typeface="Calibri"/>
              </a:rPr>
              <a:t>Your Right to Know—Qualifications of Paraprofessionals Who Instruct</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You have the right to know and request information about Paraprofessionals who instruct in a Schoolwide Title 1 school including paraprofessionals supporting students receiving special education services.</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Paraprofessionals who work in a Title I program must meet federal qualification requirements.</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All paraprofessionals who work in the Title I program must have a high school diploma or its equivalent.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Paraprofessionals who assist with instruction must meet additional requirements in one of three ways:</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 </a:t>
            </a:r>
            <a:endParaRPr/>
          </a:p>
          <a:p>
            <a:pPr indent="0" lvl="0" marL="0" rtl="0" algn="l">
              <a:lnSpc>
                <a:spcPct val="70000"/>
              </a:lnSpc>
              <a:spcBef>
                <a:spcPts val="0"/>
              </a:spcBef>
              <a:spcAft>
                <a:spcPts val="0"/>
              </a:spcAft>
              <a:buSzPts val="1400"/>
              <a:buNone/>
            </a:pPr>
            <a:r>
              <a:rPr b="1" lang="en-US" sz="839">
                <a:solidFill>
                  <a:schemeClr val="dk1"/>
                </a:solidFill>
                <a:latin typeface="Calibri"/>
                <a:ea typeface="Calibri"/>
                <a:cs typeface="Calibri"/>
                <a:sym typeface="Calibri"/>
              </a:rPr>
              <a:t>Option A:</a:t>
            </a:r>
            <a:r>
              <a:rPr lang="en-US" sz="839">
                <a:solidFill>
                  <a:schemeClr val="dk1"/>
                </a:solidFill>
                <a:latin typeface="Calibri"/>
                <a:ea typeface="Calibri"/>
                <a:cs typeface="Calibri"/>
                <a:sym typeface="Calibri"/>
              </a:rPr>
              <a:t> Completed at least two years of study at an institution of higher education (a minimum of 60 semester credits or the amount required to complete two years of full-time enrollment as defined by the institution attended); or</a:t>
            </a:r>
            <a:endParaRPr/>
          </a:p>
          <a:p>
            <a:pPr indent="0" lvl="0" marL="0" rtl="0" algn="l">
              <a:lnSpc>
                <a:spcPct val="70000"/>
              </a:lnSpc>
              <a:spcBef>
                <a:spcPts val="0"/>
              </a:spcBef>
              <a:spcAft>
                <a:spcPts val="0"/>
              </a:spcAft>
              <a:buSzPts val="1400"/>
              <a:buNone/>
            </a:pPr>
            <a:r>
              <a:rPr b="1" lang="en-US" sz="839">
                <a:solidFill>
                  <a:schemeClr val="dk1"/>
                </a:solidFill>
                <a:latin typeface="Calibri"/>
                <a:ea typeface="Calibri"/>
                <a:cs typeface="Calibri"/>
                <a:sym typeface="Calibri"/>
              </a:rPr>
              <a:t>Option B:</a:t>
            </a:r>
            <a:r>
              <a:rPr lang="en-US" sz="839">
                <a:solidFill>
                  <a:schemeClr val="dk1"/>
                </a:solidFill>
                <a:latin typeface="Calibri"/>
                <a:ea typeface="Calibri"/>
                <a:cs typeface="Calibri"/>
                <a:sym typeface="Calibri"/>
              </a:rPr>
              <a:t> Obtained an associate's (or higher) degree; or</a:t>
            </a:r>
            <a:endParaRPr/>
          </a:p>
          <a:p>
            <a:pPr indent="0" lvl="0" marL="0" rtl="0" algn="l">
              <a:lnSpc>
                <a:spcPct val="70000"/>
              </a:lnSpc>
              <a:spcBef>
                <a:spcPts val="0"/>
              </a:spcBef>
              <a:spcAft>
                <a:spcPts val="0"/>
              </a:spcAft>
              <a:buSzPts val="1400"/>
              <a:buNone/>
            </a:pPr>
            <a:r>
              <a:rPr b="1" lang="en-US" sz="839">
                <a:solidFill>
                  <a:schemeClr val="dk1"/>
                </a:solidFill>
                <a:latin typeface="Calibri"/>
                <a:ea typeface="Calibri"/>
                <a:cs typeface="Calibri"/>
                <a:sym typeface="Calibri"/>
              </a:rPr>
              <a:t>Option C:</a:t>
            </a:r>
            <a:r>
              <a:rPr lang="en-US" sz="839">
                <a:solidFill>
                  <a:schemeClr val="dk1"/>
                </a:solidFill>
                <a:latin typeface="Calibri"/>
                <a:ea typeface="Calibri"/>
                <a:cs typeface="Calibri"/>
                <a:sym typeface="Calibri"/>
              </a:rPr>
              <a:t> Demonstrate, through a formal state or local academic assessment, knowledge of and the ability to assist in instructing, reading, writing, and mathematics (or, as appropriate, readiness for each of these subject areas). This third option is usually accomplished by obtaining a minimum score of 460 on the ParaPro test.</a:t>
            </a:r>
            <a:endParaRPr/>
          </a:p>
          <a:p>
            <a:pPr indent="0" lvl="0" marL="0" rtl="0" algn="l">
              <a:lnSpc>
                <a:spcPct val="70000"/>
              </a:lnSpc>
              <a:spcBef>
                <a:spcPts val="0"/>
              </a:spcBef>
              <a:spcAft>
                <a:spcPts val="0"/>
              </a:spcAft>
              <a:buSzPts val="1400"/>
              <a:buNone/>
            </a:pPr>
            <a:r>
              <a:t/>
            </a:r>
            <a:endParaRPr b="1" sz="839">
              <a:solidFill>
                <a:schemeClr val="dk1"/>
              </a:solidFill>
              <a:latin typeface="Calibri"/>
              <a:ea typeface="Calibri"/>
              <a:cs typeface="Calibri"/>
              <a:sym typeface="Calibri"/>
            </a:endParaRPr>
          </a:p>
          <a:p>
            <a:pPr indent="0" lvl="0" marL="0" rtl="0" algn="l">
              <a:lnSpc>
                <a:spcPct val="70000"/>
              </a:lnSpc>
              <a:spcBef>
                <a:spcPts val="0"/>
              </a:spcBef>
              <a:spcAft>
                <a:spcPts val="0"/>
              </a:spcAft>
              <a:buSzPts val="1400"/>
              <a:buNone/>
            </a:pPr>
            <a:r>
              <a:rPr b="1" lang="en-US" sz="839">
                <a:solidFill>
                  <a:schemeClr val="dk1"/>
                </a:solidFill>
                <a:latin typeface="Calibri"/>
                <a:ea typeface="Calibri"/>
                <a:cs typeface="Calibri"/>
                <a:sym typeface="Calibri"/>
              </a:rPr>
              <a:t>Your Right to Know —Notification If Your Child’s Teacher Is Not Licensed </a:t>
            </a:r>
            <a:endParaRPr/>
          </a:p>
          <a:p>
            <a:pPr indent="0" lvl="0" marL="0" rtl="0" algn="l">
              <a:lnSpc>
                <a:spcPct val="70000"/>
              </a:lnSpc>
              <a:spcBef>
                <a:spcPts val="0"/>
              </a:spcBef>
              <a:spcAft>
                <a:spcPts val="0"/>
              </a:spcAft>
              <a:buSzPts val="1400"/>
              <a:buNone/>
            </a:pPr>
            <a:r>
              <a:t/>
            </a:r>
            <a:endParaRPr sz="839">
              <a:solidFill>
                <a:schemeClr val="dk1"/>
              </a:solidFill>
              <a:latin typeface="Calibri"/>
              <a:ea typeface="Calibri"/>
              <a:cs typeface="Calibri"/>
              <a:sym typeface="Calibri"/>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 ESEA directs schools to send timely notice to parents and guardians IF their child has been assigned to, or taught </a:t>
            </a:r>
            <a:endParaRPr/>
          </a:p>
          <a:p>
            <a:pPr indent="0" lvl="0" marL="0" rtl="0" algn="l">
              <a:lnSpc>
                <a:spcPct val="70000"/>
              </a:lnSpc>
              <a:spcBef>
                <a:spcPts val="0"/>
              </a:spcBef>
              <a:spcAft>
                <a:spcPts val="0"/>
              </a:spcAft>
              <a:buSzPts val="1400"/>
              <a:buNone/>
            </a:pPr>
            <a:r>
              <a:rPr lang="en-US" sz="839">
                <a:solidFill>
                  <a:schemeClr val="dk1"/>
                </a:solidFill>
                <a:latin typeface="Calibri"/>
                <a:ea typeface="Calibri"/>
                <a:cs typeface="Calibri"/>
                <a:sym typeface="Calibri"/>
              </a:rPr>
              <a:t>for more than four consecutive weeks by—a teacher of a core academic subject—who is not appropriately licensed to teach the grade and/or subject area. </a:t>
            </a:r>
            <a:endParaRPr/>
          </a:p>
          <a:p>
            <a:pPr indent="0" lvl="0" marL="0" rtl="0" algn="l">
              <a:lnSpc>
                <a:spcPct val="70000"/>
              </a:lnSpc>
              <a:spcBef>
                <a:spcPts val="0"/>
              </a:spcBef>
              <a:spcAft>
                <a:spcPts val="0"/>
              </a:spcAft>
              <a:buSzPts val="1400"/>
              <a:buNone/>
            </a:pPr>
            <a:r>
              <a:t/>
            </a:r>
            <a:endParaRPr sz="839">
              <a:latin typeface="Times"/>
              <a:ea typeface="Times"/>
              <a:cs typeface="Times"/>
              <a:sym typeface="Time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229" name="Google Shape;229;p18: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p18: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latin typeface="Times"/>
                <a:ea typeface="Times"/>
                <a:cs typeface="Times"/>
                <a:sym typeface="Times"/>
              </a:rPr>
              <a:t>Review the funding that you receive and how you use those fund in your building.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9: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19: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246" name="Google Shape;246;p20: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 name="Google Shape;247;p20: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1: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255" name="Google Shape;255;p21: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6" name="Google Shape;256;p21: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03" name="Google Shape;103;p2: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 name="Google Shape;104;p2: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2: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264" name="Google Shape;264;p22: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5" name="Google Shape;265;p22: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14" name="Google Shape;114;p3: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 name="Google Shape;115;p3: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29" name="Google Shape;129;p4: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0" name="Google Shape;130;p4: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40" name="Google Shape;140;p5: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p5: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48" name="Google Shape;148;p6: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 name="Google Shape;149;p6: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Title I funds may be used for activities and strategies designed to raise the achievement of low-achieving students identified by a school’s needs assessment and articulated in the school’s comprehensive schoolwide plan or in SPPS the School Continuous Improvement Plan (SCIP).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Q: How does your school continuous improvement plan address these three components? </a:t>
            </a:r>
            <a:endParaRPr/>
          </a:p>
          <a:p>
            <a:pPr indent="-76200" lvl="1" marL="457200" rtl="0" algn="l">
              <a:lnSpc>
                <a:spcPct val="100000"/>
              </a:lnSpc>
              <a:spcBef>
                <a:spcPts val="0"/>
              </a:spcBef>
              <a:spcAft>
                <a:spcPts val="0"/>
              </a:spcAft>
              <a:buClr>
                <a:schemeClr val="dk1"/>
              </a:buClr>
              <a:buSzPts val="1200"/>
              <a:buFont typeface="Arial"/>
              <a:buChar char="•"/>
            </a:pPr>
            <a:r>
              <a:rPr lang="en-US"/>
              <a:t> Meeting the educational needs of historically underserved populations; and</a:t>
            </a:r>
            <a:endParaRPr/>
          </a:p>
          <a:p>
            <a:pPr indent="-76200" lvl="1" marL="457200" rtl="0" algn="l">
              <a:lnSpc>
                <a:spcPct val="100000"/>
              </a:lnSpc>
              <a:spcBef>
                <a:spcPts val="0"/>
              </a:spcBef>
              <a:spcAft>
                <a:spcPts val="0"/>
              </a:spcAft>
              <a:buClr>
                <a:schemeClr val="dk1"/>
              </a:buClr>
              <a:buSzPts val="1200"/>
              <a:buFont typeface="Arial"/>
              <a:buChar char="•"/>
            </a:pPr>
            <a:r>
              <a:rPr lang="en-US"/>
              <a:t> Addressing the needs of all students but particularly the needs of low-achieving students and those at risk of not meeting the State’s standards who are members of the target population of any program included in the schoolwide plan.</a:t>
            </a:r>
            <a:endParaRPr/>
          </a:p>
          <a:p>
            <a:pPr indent="-76200" lvl="1" marL="457200" rtl="0" algn="l">
              <a:lnSpc>
                <a:spcPct val="100000"/>
              </a:lnSpc>
              <a:spcBef>
                <a:spcPts val="0"/>
              </a:spcBef>
              <a:spcAft>
                <a:spcPts val="0"/>
              </a:spcAft>
              <a:buClr>
                <a:schemeClr val="dk1"/>
              </a:buClr>
              <a:buSzPts val="1200"/>
              <a:buFont typeface="Arial"/>
              <a:buChar char="•"/>
            </a:pPr>
            <a:r>
              <a:rPr lang="en-US"/>
              <a:t> A schoolwide program must </a:t>
            </a:r>
            <a:r>
              <a:rPr b="1" lang="en-US"/>
              <a:t>provide effective, timely additional assistance to </a:t>
            </a:r>
            <a:r>
              <a:rPr lang="en-US"/>
              <a:t>students who experience difficulty mastering the State’s academic achievement standards.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7: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2" type="sldNum"/>
          </p:nvPr>
        </p:nvSpPr>
        <p:spPr>
          <a:xfrm>
            <a:off x="4143375" y="9120188"/>
            <a:ext cx="3170238" cy="4794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a:ea typeface="Times"/>
                <a:cs typeface="Times"/>
                <a:sym typeface="Times"/>
              </a:rPr>
              <a:t>‹#›</a:t>
            </a:fld>
            <a:endParaRPr>
              <a:latin typeface="Times"/>
              <a:ea typeface="Times"/>
              <a:cs typeface="Times"/>
              <a:sym typeface="Times"/>
            </a:endParaRPr>
          </a:p>
        </p:txBody>
      </p:sp>
      <p:sp>
        <p:nvSpPr>
          <p:cNvPr id="164" name="Google Shape;164;p8: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 name="Google Shape;165;p8: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latin typeface="Times"/>
              <a:ea typeface="Times"/>
              <a:cs typeface="Times"/>
              <a:sym typeface="Time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731838" y="4560888"/>
            <a:ext cx="5851525" cy="4319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9:notes"/>
          <p:cNvSpPr/>
          <p:nvPr>
            <p:ph idx="2" type="sldImg"/>
          </p:nvPr>
        </p:nvSpPr>
        <p:spPr>
          <a:xfrm>
            <a:off x="1257300" y="720725"/>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SzPts val="2800"/>
              <a:buChar char="•"/>
              <a:defRPr sz="2800"/>
            </a:lvl1pPr>
            <a:lvl2pPr indent="-381000" lvl="1" marL="914400" algn="l">
              <a:lnSpc>
                <a:spcPct val="100000"/>
              </a:lnSpc>
              <a:spcBef>
                <a:spcPts val="480"/>
              </a:spcBef>
              <a:spcAft>
                <a:spcPts val="0"/>
              </a:spcAft>
              <a:buSzPts val="2400"/>
              <a:buChar char="–"/>
              <a:defRPr sz="2400"/>
            </a:lvl2pPr>
            <a:lvl3pPr indent="-355600" lvl="2" marL="1371600" algn="l">
              <a:lnSpc>
                <a:spcPct val="100000"/>
              </a:lnSpc>
              <a:spcBef>
                <a:spcPts val="400"/>
              </a:spcBef>
              <a:spcAft>
                <a:spcPts val="0"/>
              </a:spcAft>
              <a:buSzPts val="20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2" name="Google Shape;22;p2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SzPts val="2800"/>
              <a:buChar char="•"/>
              <a:defRPr sz="2800"/>
            </a:lvl1pPr>
            <a:lvl2pPr indent="-381000" lvl="1" marL="914400" algn="l">
              <a:lnSpc>
                <a:spcPct val="100000"/>
              </a:lnSpc>
              <a:spcBef>
                <a:spcPts val="480"/>
              </a:spcBef>
              <a:spcAft>
                <a:spcPts val="0"/>
              </a:spcAft>
              <a:buSzPts val="2400"/>
              <a:buChar char="–"/>
              <a:defRPr sz="2400"/>
            </a:lvl2pPr>
            <a:lvl3pPr indent="-355600" lvl="2" marL="1371600" algn="l">
              <a:lnSpc>
                <a:spcPct val="100000"/>
              </a:lnSpc>
              <a:spcBef>
                <a:spcPts val="400"/>
              </a:spcBef>
              <a:spcAft>
                <a:spcPts val="0"/>
              </a:spcAft>
              <a:buSzPts val="20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3" name="Google Shape;23;p2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 name="Google Shape;24;p24"/>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24"/>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3"/>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 name="Google Shape;78;p3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9" name="Google Shape;79;p33"/>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p33"/>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34"/>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4"/>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4" name="Google Shape;84;p3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5" name="Google Shape;85;p34"/>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34"/>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 name="Google Shape;31;p2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2" name="Google Shape;32;p26"/>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26"/>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 name="Shape 34"/>
        <p:cNvGrpSpPr/>
        <p:nvPr/>
      </p:nvGrpSpPr>
      <p:grpSpPr>
        <a:xfrm>
          <a:off x="0" y="0"/>
          <a:ext cx="0" cy="0"/>
          <a:chOff x="0" y="0"/>
          <a:chExt cx="0" cy="0"/>
        </a:xfrm>
      </p:grpSpPr>
      <p:sp>
        <p:nvSpPr>
          <p:cNvPr id="35" name="Google Shape;35;p2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7"/>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rgbClr val="404040"/>
              </a:buClr>
              <a:buSzPts val="3200"/>
              <a:buFont typeface="Arial"/>
              <a:buNone/>
              <a:defRPr b="0" i="0" sz="3200" u="none" cap="none" strike="noStrike">
                <a:solidFill>
                  <a:srgbClr val="404040"/>
                </a:solidFill>
                <a:latin typeface="Calibri"/>
                <a:ea typeface="Calibri"/>
                <a:cs typeface="Calibri"/>
                <a:sym typeface="Calibri"/>
              </a:defRPr>
            </a:lvl1pPr>
            <a:lvl2pPr lvl="1" marR="0" rtl="0" algn="l">
              <a:lnSpc>
                <a:spcPct val="100000"/>
              </a:lnSpc>
              <a:spcBef>
                <a:spcPts val="560"/>
              </a:spcBef>
              <a:spcAft>
                <a:spcPts val="0"/>
              </a:spcAft>
              <a:buClr>
                <a:srgbClr val="404040"/>
              </a:buClr>
              <a:buSzPts val="2800"/>
              <a:buFont typeface="Arial"/>
              <a:buNone/>
              <a:defRPr b="0" i="0" sz="2800" u="none" cap="none" strike="noStrike">
                <a:solidFill>
                  <a:srgbClr val="404040"/>
                </a:solidFill>
                <a:latin typeface="Calibri"/>
                <a:ea typeface="Calibri"/>
                <a:cs typeface="Calibri"/>
                <a:sym typeface="Calibri"/>
              </a:defRPr>
            </a:lvl2pPr>
            <a:lvl3pPr lvl="2" marR="0" rtl="0" algn="l">
              <a:lnSpc>
                <a:spcPct val="100000"/>
              </a:lnSpc>
              <a:spcBef>
                <a:spcPts val="480"/>
              </a:spcBef>
              <a:spcAft>
                <a:spcPts val="0"/>
              </a:spcAft>
              <a:buClr>
                <a:srgbClr val="404040"/>
              </a:buClr>
              <a:buSzPts val="2400"/>
              <a:buFont typeface="Arial"/>
              <a:buNone/>
              <a:defRPr b="0" i="0" sz="2400" u="none" cap="none" strike="noStrike">
                <a:solidFill>
                  <a:srgbClr val="404040"/>
                </a:solidFill>
                <a:latin typeface="Calibri"/>
                <a:ea typeface="Calibri"/>
                <a:cs typeface="Calibri"/>
                <a:sym typeface="Calibri"/>
              </a:defRPr>
            </a:lvl3pPr>
            <a:lvl4pPr lvl="3" marR="0" rtl="0" algn="l">
              <a:lnSpc>
                <a:spcPct val="100000"/>
              </a:lnSpc>
              <a:spcBef>
                <a:spcPts val="400"/>
              </a:spcBef>
              <a:spcAft>
                <a:spcPts val="0"/>
              </a:spcAft>
              <a:buClr>
                <a:srgbClr val="404040"/>
              </a:buClr>
              <a:buSzPts val="2000"/>
              <a:buFont typeface="Arial"/>
              <a:buNone/>
              <a:defRPr b="0" i="0" sz="2000" u="none" cap="none" strike="noStrike">
                <a:solidFill>
                  <a:srgbClr val="404040"/>
                </a:solidFill>
                <a:latin typeface="Calibri"/>
                <a:ea typeface="Calibri"/>
                <a:cs typeface="Calibri"/>
                <a:sym typeface="Calibri"/>
              </a:defRPr>
            </a:lvl4pPr>
            <a:lvl5pPr lvl="4" marR="0" rtl="0" algn="l">
              <a:lnSpc>
                <a:spcPct val="100000"/>
              </a:lnSpc>
              <a:spcBef>
                <a:spcPts val="400"/>
              </a:spcBef>
              <a:spcAft>
                <a:spcPts val="0"/>
              </a:spcAft>
              <a:buClr>
                <a:srgbClr val="404040"/>
              </a:buClr>
              <a:buSzPts val="2000"/>
              <a:buFont typeface="Arial"/>
              <a:buNone/>
              <a:defRPr b="0" i="0" sz="2000" u="none" cap="none" strike="noStrike">
                <a:solidFill>
                  <a:srgbClr val="404040"/>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7" name="Google Shape;37;p2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8" name="Google Shape;38;p2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 name="Google Shape;39;p27"/>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SPPS_Horizontal_Pattern_B.jpg" id="40" name="Google Shape;40;p27"/>
          <p:cNvPicPr preferRelativeResize="0"/>
          <p:nvPr/>
        </p:nvPicPr>
        <p:blipFill rotWithShape="1">
          <a:blip r:embed="rId2">
            <a:alphaModFix/>
          </a:blip>
          <a:srcRect b="0" l="7491" r="6595" t="0"/>
          <a:stretch/>
        </p:blipFill>
        <p:spPr>
          <a:xfrm>
            <a:off x="6248775" y="3640450"/>
            <a:ext cx="2746775" cy="508625"/>
          </a:xfrm>
          <a:prstGeom prst="rect">
            <a:avLst/>
          </a:prstGeom>
          <a:noFill/>
          <a:ln>
            <a:noFill/>
          </a:ln>
        </p:spPr>
      </p:pic>
      <p:pic>
        <p:nvPicPr>
          <p:cNvPr descr="SPPS_Horizontal_Pattern_B.jpg" id="41" name="Google Shape;41;p27"/>
          <p:cNvPicPr preferRelativeResize="0"/>
          <p:nvPr/>
        </p:nvPicPr>
        <p:blipFill rotWithShape="1">
          <a:blip r:embed="rId2">
            <a:alphaModFix/>
          </a:blip>
          <a:srcRect b="0" l="0" r="0" t="0"/>
          <a:stretch/>
        </p:blipFill>
        <p:spPr>
          <a:xfrm>
            <a:off x="-184525" y="3640450"/>
            <a:ext cx="3197325" cy="508625"/>
          </a:xfrm>
          <a:prstGeom prst="rect">
            <a:avLst/>
          </a:prstGeom>
          <a:noFill/>
          <a:ln>
            <a:noFill/>
          </a:ln>
        </p:spPr>
      </p:pic>
      <p:pic>
        <p:nvPicPr>
          <p:cNvPr descr="SPPS_Horizontal_Pattern_B.jpg" id="42" name="Google Shape;42;p27"/>
          <p:cNvPicPr preferRelativeResize="0"/>
          <p:nvPr/>
        </p:nvPicPr>
        <p:blipFill rotWithShape="1">
          <a:blip r:embed="rId2">
            <a:alphaModFix/>
          </a:blip>
          <a:srcRect b="0" l="0" r="0" t="0"/>
          <a:stretch/>
        </p:blipFill>
        <p:spPr>
          <a:xfrm>
            <a:off x="3038194" y="3640451"/>
            <a:ext cx="3197325" cy="5086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 name="Shape 43"/>
        <p:cNvGrpSpPr/>
        <p:nvPr/>
      </p:nvGrpSpPr>
      <p:grpSpPr>
        <a:xfrm>
          <a:off x="0" y="0"/>
          <a:ext cx="0" cy="0"/>
          <a:chOff x="0" y="0"/>
          <a:chExt cx="0" cy="0"/>
        </a:xfrm>
      </p:grpSpPr>
      <p:sp>
        <p:nvSpPr>
          <p:cNvPr id="44" name="Google Shape;44;p2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560"/>
              </a:spcBef>
              <a:spcAft>
                <a:spcPts val="0"/>
              </a:spcAft>
              <a:buSzPts val="2800"/>
              <a:buNone/>
              <a:defRPr>
                <a:solidFill>
                  <a:srgbClr val="888888"/>
                </a:solidFill>
              </a:defRPr>
            </a:lvl1pPr>
            <a:lvl2pPr lvl="1" algn="ctr">
              <a:lnSpc>
                <a:spcPct val="100000"/>
              </a:lnSpc>
              <a:spcBef>
                <a:spcPts val="480"/>
              </a:spcBef>
              <a:spcAft>
                <a:spcPts val="0"/>
              </a:spcAft>
              <a:buSzPts val="2400"/>
              <a:buNone/>
              <a:defRPr>
                <a:solidFill>
                  <a:srgbClr val="888888"/>
                </a:solidFill>
              </a:defRPr>
            </a:lvl2pPr>
            <a:lvl3pPr lvl="2" algn="ctr">
              <a:lnSpc>
                <a:spcPct val="100000"/>
              </a:lnSpc>
              <a:spcBef>
                <a:spcPts val="400"/>
              </a:spcBef>
              <a:spcAft>
                <a:spcPts val="0"/>
              </a:spcAft>
              <a:buSzPts val="2000"/>
              <a:buNone/>
              <a:defRPr>
                <a:solidFill>
                  <a:srgbClr val="888888"/>
                </a:solidFill>
              </a:defRPr>
            </a:lvl3pPr>
            <a:lvl4pPr lvl="3" algn="ctr">
              <a:lnSpc>
                <a:spcPct val="100000"/>
              </a:lnSpc>
              <a:spcBef>
                <a:spcPts val="320"/>
              </a:spcBef>
              <a:spcAft>
                <a:spcPts val="0"/>
              </a:spcAft>
              <a:buSzPts val="1600"/>
              <a:buNone/>
              <a:defRPr>
                <a:solidFill>
                  <a:srgbClr val="888888"/>
                </a:solidFill>
              </a:defRPr>
            </a:lvl4pPr>
            <a:lvl5pPr lvl="4" algn="ctr">
              <a:lnSpc>
                <a:spcPct val="100000"/>
              </a:lnSpc>
              <a:spcBef>
                <a:spcPts val="280"/>
              </a:spcBef>
              <a:spcAft>
                <a:spcPts val="0"/>
              </a:spcAft>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6" name="Google Shape;46;p2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7" name="Google Shape;47;p28"/>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28"/>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SzPts val="2000"/>
              <a:buNone/>
              <a:defRPr sz="2000">
                <a:solidFill>
                  <a:srgbClr val="888888"/>
                </a:solidFill>
              </a:defRPr>
            </a:lvl1pPr>
            <a:lvl2pPr indent="-228600" lvl="1" marL="914400" algn="l">
              <a:lnSpc>
                <a:spcPct val="100000"/>
              </a:lnSpc>
              <a:spcBef>
                <a:spcPts val="360"/>
              </a:spcBef>
              <a:spcAft>
                <a:spcPts val="0"/>
              </a:spcAft>
              <a:buSzPts val="1800"/>
              <a:buNone/>
              <a:defRPr sz="1800">
                <a:solidFill>
                  <a:srgbClr val="888888"/>
                </a:solidFill>
              </a:defRPr>
            </a:lvl2pPr>
            <a:lvl3pPr indent="-228600" lvl="2" marL="1371600" algn="l">
              <a:lnSpc>
                <a:spcPct val="100000"/>
              </a:lnSpc>
              <a:spcBef>
                <a:spcPts val="320"/>
              </a:spcBef>
              <a:spcAft>
                <a:spcPts val="0"/>
              </a:spcAft>
              <a:buSzPts val="1600"/>
              <a:buNone/>
              <a:defRPr sz="1600">
                <a:solidFill>
                  <a:srgbClr val="888888"/>
                </a:solidFill>
              </a:defRPr>
            </a:lvl3pPr>
            <a:lvl4pPr indent="-228600" lvl="3" marL="1828800" algn="l">
              <a:lnSpc>
                <a:spcPct val="100000"/>
              </a:lnSpc>
              <a:spcBef>
                <a:spcPts val="280"/>
              </a:spcBef>
              <a:spcAft>
                <a:spcPts val="0"/>
              </a:spcAft>
              <a:buSzPts val="1400"/>
              <a:buNone/>
              <a:defRPr sz="1400">
                <a:solidFill>
                  <a:srgbClr val="888888"/>
                </a:solidFill>
              </a:defRPr>
            </a:lvl4pPr>
            <a:lvl5pPr indent="-228600" lvl="4" marL="2286000" algn="l">
              <a:lnSpc>
                <a:spcPct val="100000"/>
              </a:lnSpc>
              <a:spcBef>
                <a:spcPts val="280"/>
              </a:spcBef>
              <a:spcAft>
                <a:spcPts val="0"/>
              </a:spcAft>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2" name="Google Shape;52;p2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3" name="Google Shape;53;p29"/>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p29"/>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8" name="Google Shape;58;p3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55600" lvl="1" marL="914400" algn="l">
              <a:lnSpc>
                <a:spcPct val="100000"/>
              </a:lnSpc>
              <a:spcBef>
                <a:spcPts val="400"/>
              </a:spcBef>
              <a:spcAft>
                <a:spcPts val="0"/>
              </a:spcAft>
              <a:buSzPts val="2000"/>
              <a:buChar char="–"/>
              <a:defRPr sz="2000"/>
            </a:lvl2pPr>
            <a:lvl3pPr indent="-342900" lvl="2" marL="1371600" algn="l">
              <a:lnSpc>
                <a:spcPct val="100000"/>
              </a:lnSpc>
              <a:spcBef>
                <a:spcPts val="360"/>
              </a:spcBef>
              <a:spcAft>
                <a:spcPts val="0"/>
              </a:spcAft>
              <a:buSzPts val="1800"/>
              <a:buChar char="•"/>
              <a:defRPr sz="1800"/>
            </a:lvl3pPr>
            <a:lvl4pPr indent="-330200" lvl="3" marL="1828800" algn="l">
              <a:lnSpc>
                <a:spcPct val="100000"/>
              </a:lnSpc>
              <a:spcBef>
                <a:spcPts val="320"/>
              </a:spcBef>
              <a:spcAft>
                <a:spcPts val="0"/>
              </a:spcAft>
              <a:buSzPts val="1600"/>
              <a:buChar char="–"/>
              <a:defRPr sz="1600"/>
            </a:lvl4pPr>
            <a:lvl5pPr indent="-330200" lvl="4" marL="2286000" algn="l">
              <a:lnSpc>
                <a:spcPct val="100000"/>
              </a:lnSpc>
              <a:spcBef>
                <a:spcPts val="320"/>
              </a:spcBef>
              <a:spcAft>
                <a:spcPts val="0"/>
              </a:spcAft>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9" name="Google Shape;59;p3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0" name="Google Shape;60;p3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55600" lvl="1" marL="914400" algn="l">
              <a:lnSpc>
                <a:spcPct val="100000"/>
              </a:lnSpc>
              <a:spcBef>
                <a:spcPts val="400"/>
              </a:spcBef>
              <a:spcAft>
                <a:spcPts val="0"/>
              </a:spcAft>
              <a:buSzPts val="2000"/>
              <a:buChar char="–"/>
              <a:defRPr sz="2000"/>
            </a:lvl2pPr>
            <a:lvl3pPr indent="-342900" lvl="2" marL="1371600" algn="l">
              <a:lnSpc>
                <a:spcPct val="100000"/>
              </a:lnSpc>
              <a:spcBef>
                <a:spcPts val="360"/>
              </a:spcBef>
              <a:spcAft>
                <a:spcPts val="0"/>
              </a:spcAft>
              <a:buSzPts val="1800"/>
              <a:buChar char="•"/>
              <a:defRPr sz="1800"/>
            </a:lvl3pPr>
            <a:lvl4pPr indent="-330200" lvl="3" marL="1828800" algn="l">
              <a:lnSpc>
                <a:spcPct val="100000"/>
              </a:lnSpc>
              <a:spcBef>
                <a:spcPts val="320"/>
              </a:spcBef>
              <a:spcAft>
                <a:spcPts val="0"/>
              </a:spcAft>
              <a:buSzPts val="1600"/>
              <a:buChar char="–"/>
              <a:defRPr sz="1600"/>
            </a:lvl4pPr>
            <a:lvl5pPr indent="-330200" lvl="4" marL="2286000" algn="l">
              <a:lnSpc>
                <a:spcPct val="100000"/>
              </a:lnSpc>
              <a:spcBef>
                <a:spcPts val="320"/>
              </a:spcBef>
              <a:spcAft>
                <a:spcPts val="0"/>
              </a:spcAft>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1" name="Google Shape;61;p3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2" name="Google Shape;62;p30"/>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30"/>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3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6" name="Google Shape;66;p31"/>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31"/>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3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sz="3200"/>
            </a:lvl1pPr>
            <a:lvl2pPr indent="-406400" lvl="1" marL="914400" algn="l">
              <a:lnSpc>
                <a:spcPct val="100000"/>
              </a:lnSpc>
              <a:spcBef>
                <a:spcPts val="560"/>
              </a:spcBef>
              <a:spcAft>
                <a:spcPts val="0"/>
              </a:spcAft>
              <a:buSzPts val="2800"/>
              <a:buChar char="–"/>
              <a:defRPr sz="2800"/>
            </a:lvl2pPr>
            <a:lvl3pPr indent="-381000" lvl="2" marL="1371600" algn="l">
              <a:lnSpc>
                <a:spcPct val="100000"/>
              </a:lnSpc>
              <a:spcBef>
                <a:spcPts val="480"/>
              </a:spcBef>
              <a:spcAft>
                <a:spcPts val="0"/>
              </a:spcAft>
              <a:buSzPts val="2400"/>
              <a:buChar char="•"/>
              <a:defRPr sz="2400"/>
            </a:lvl3pPr>
            <a:lvl4pPr indent="-355600" lvl="3" marL="1828800" algn="l">
              <a:lnSpc>
                <a:spcPct val="100000"/>
              </a:lnSpc>
              <a:spcBef>
                <a:spcPts val="400"/>
              </a:spcBef>
              <a:spcAft>
                <a:spcPts val="0"/>
              </a:spcAft>
              <a:buSzPts val="2000"/>
              <a:buChar char="–"/>
              <a:defRPr sz="2000"/>
            </a:lvl4pPr>
            <a:lvl5pPr indent="-355600" lvl="4" marL="2286000" algn="l">
              <a:lnSpc>
                <a:spcPct val="100000"/>
              </a:lnSpc>
              <a:spcBef>
                <a:spcPts val="400"/>
              </a:spcBef>
              <a:spcAft>
                <a:spcPts val="0"/>
              </a:spcAft>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71" name="Google Shape;71;p3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2" name="Google Shape;72;p3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3" name="Google Shape;73;p32"/>
          <p:cNvSpPr txBox="1"/>
          <p:nvPr>
            <p:ph idx="11" type="ftr"/>
          </p:nvPr>
        </p:nvSpPr>
        <p:spPr>
          <a:xfrm>
            <a:off x="0" y="6126163"/>
            <a:ext cx="9144000" cy="7318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p32"/>
          <p:cNvSpPr txBox="1"/>
          <p:nvPr>
            <p:ph idx="12" type="sldNum"/>
          </p:nvPr>
        </p:nvSpPr>
        <p:spPr>
          <a:xfrm>
            <a:off x="8812213" y="6492875"/>
            <a:ext cx="3206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2.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1" i="0" sz="3600" u="none" cap="none" strike="noStrike">
                <a:solidFill>
                  <a:srgbClr val="1595D3"/>
                </a:solidFill>
                <a:latin typeface="Calibri"/>
                <a:ea typeface="Calibri"/>
                <a:cs typeface="Calibri"/>
                <a:sym typeface="Calibri"/>
              </a:defRPr>
            </a:lvl9pPr>
          </a:lstStyle>
          <a:p/>
        </p:txBody>
      </p:sp>
      <p:sp>
        <p:nvSpPr>
          <p:cNvPr id="11" name="Google Shape;11;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rgbClr val="404040"/>
              </a:buClr>
              <a:buSzPts val="2800"/>
              <a:buFont typeface="Arial"/>
              <a:buChar char="•"/>
              <a:defRPr b="0" i="0" sz="2800" u="none" cap="none" strike="noStrike">
                <a:solidFill>
                  <a:srgbClr val="404040"/>
                </a:solidFill>
                <a:latin typeface="Calibri"/>
                <a:ea typeface="Calibri"/>
                <a:cs typeface="Calibri"/>
                <a:sym typeface="Calibri"/>
              </a:defRPr>
            </a:lvl1pPr>
            <a:lvl2pPr indent="-381000" lvl="1" marL="914400" marR="0" rtl="0" algn="l">
              <a:lnSpc>
                <a:spcPct val="100000"/>
              </a:lnSpc>
              <a:spcBef>
                <a:spcPts val="480"/>
              </a:spcBef>
              <a:spcAft>
                <a:spcPts val="0"/>
              </a:spcAft>
              <a:buClr>
                <a:srgbClr val="404040"/>
              </a:buClr>
              <a:buSzPts val="2400"/>
              <a:buFont typeface="Arial"/>
              <a:buChar char="–"/>
              <a:defRPr b="0" i="0" sz="2400" u="none" cap="none" strike="noStrike">
                <a:solidFill>
                  <a:srgbClr val="404040"/>
                </a:solidFill>
                <a:latin typeface="Calibri"/>
                <a:ea typeface="Calibri"/>
                <a:cs typeface="Calibri"/>
                <a:sym typeface="Calibri"/>
              </a:defRPr>
            </a:lvl2pPr>
            <a:lvl3pPr indent="-355600" lvl="2" marL="1371600" marR="0" rtl="0" algn="l">
              <a:lnSpc>
                <a:spcPct val="100000"/>
              </a:lnSpc>
              <a:spcBef>
                <a:spcPts val="400"/>
              </a:spcBef>
              <a:spcAft>
                <a:spcPts val="0"/>
              </a:spcAft>
              <a:buClr>
                <a:srgbClr val="404040"/>
              </a:buClr>
              <a:buSzPts val="2000"/>
              <a:buFont typeface="Arial"/>
              <a:buChar char="•"/>
              <a:defRPr b="0" i="0" sz="2000" u="none" cap="none" strike="noStrike">
                <a:solidFill>
                  <a:srgbClr val="404040"/>
                </a:solidFill>
                <a:latin typeface="Calibri"/>
                <a:ea typeface="Calibri"/>
                <a:cs typeface="Calibri"/>
                <a:sym typeface="Calibri"/>
              </a:defRPr>
            </a:lvl3pPr>
            <a:lvl4pPr indent="-330200" lvl="3" marL="1828800" marR="0" rtl="0" algn="l">
              <a:lnSpc>
                <a:spcPct val="100000"/>
              </a:lnSpc>
              <a:spcBef>
                <a:spcPts val="320"/>
              </a:spcBef>
              <a:spcAft>
                <a:spcPts val="0"/>
              </a:spcAft>
              <a:buClr>
                <a:srgbClr val="404040"/>
              </a:buClr>
              <a:buSzPts val="1600"/>
              <a:buFont typeface="Arial"/>
              <a:buChar char="–"/>
              <a:defRPr b="0" i="0" sz="1600" u="none" cap="none" strike="noStrike">
                <a:solidFill>
                  <a:srgbClr val="404040"/>
                </a:solidFill>
                <a:latin typeface="Calibri"/>
                <a:ea typeface="Calibri"/>
                <a:cs typeface="Calibri"/>
                <a:sym typeface="Calibri"/>
              </a:defRPr>
            </a:lvl4pPr>
            <a:lvl5pPr indent="-317500" lvl="4" marL="2286000" marR="0" rtl="0" algn="l">
              <a:lnSpc>
                <a:spcPct val="100000"/>
              </a:lnSpc>
              <a:spcBef>
                <a:spcPts val="280"/>
              </a:spcBef>
              <a:spcAft>
                <a:spcPts val="0"/>
              </a:spcAft>
              <a:buClr>
                <a:srgbClr val="404040"/>
              </a:buClr>
              <a:buSzPts val="1400"/>
              <a:buFont typeface="Arial"/>
              <a:buChar char="»"/>
              <a:defRPr b="0" i="0" sz="1400" u="none" cap="none" strike="noStrike">
                <a:solidFill>
                  <a:srgbClr val="404040"/>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3"/>
          <p:cNvSpPr txBox="1"/>
          <p:nvPr/>
        </p:nvSpPr>
        <p:spPr>
          <a:xfrm>
            <a:off x="8633225" y="5593438"/>
            <a:ext cx="357000" cy="3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Arial"/>
                <a:ea typeface="Arial"/>
                <a:cs typeface="Arial"/>
                <a:sym typeface="Arial"/>
              </a:rPr>
              <a:t>‹#›</a:t>
            </a:fld>
            <a:endParaRPr b="1" i="0" sz="1000" u="none" cap="none" strike="noStrike">
              <a:solidFill>
                <a:srgbClr val="FFFFFF"/>
              </a:solidFill>
              <a:latin typeface="Arial"/>
              <a:ea typeface="Arial"/>
              <a:cs typeface="Arial"/>
              <a:sym typeface="Arial"/>
            </a:endParaRPr>
          </a:p>
        </p:txBody>
      </p:sp>
      <p:sp>
        <p:nvSpPr>
          <p:cNvPr id="13" name="Google Shape;13;p23"/>
          <p:cNvSpPr txBox="1"/>
          <p:nvPr/>
        </p:nvSpPr>
        <p:spPr>
          <a:xfrm>
            <a:off x="8751175" y="6539400"/>
            <a:ext cx="357000" cy="3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Arial"/>
                <a:ea typeface="Arial"/>
                <a:cs typeface="Arial"/>
                <a:sym typeface="Arial"/>
              </a:rPr>
              <a:t>‹#›</a:t>
            </a:fld>
            <a:endParaRPr b="1" i="0" sz="1000" u="none" cap="none" strike="noStrike">
              <a:solidFill>
                <a:srgbClr val="FFFFFF"/>
              </a:solidFill>
              <a:latin typeface="Arial"/>
              <a:ea typeface="Arial"/>
              <a:cs typeface="Arial"/>
              <a:sym typeface="Arial"/>
            </a:endParaRPr>
          </a:p>
        </p:txBody>
      </p:sp>
      <p:pic>
        <p:nvPicPr>
          <p:cNvPr descr="SPPS_Horizontal_Pattern_B.jpg" id="14" name="Google Shape;14;p23"/>
          <p:cNvPicPr preferRelativeResize="0"/>
          <p:nvPr/>
        </p:nvPicPr>
        <p:blipFill rotWithShape="1">
          <a:blip r:embed="rId1">
            <a:alphaModFix/>
          </a:blip>
          <a:srcRect b="0" l="7491" r="6595" t="0"/>
          <a:stretch/>
        </p:blipFill>
        <p:spPr>
          <a:xfrm>
            <a:off x="6415262" y="6349275"/>
            <a:ext cx="2746775" cy="508625"/>
          </a:xfrm>
          <a:prstGeom prst="rect">
            <a:avLst/>
          </a:prstGeom>
          <a:noFill/>
          <a:ln>
            <a:noFill/>
          </a:ln>
        </p:spPr>
      </p:pic>
      <p:sp>
        <p:nvSpPr>
          <p:cNvPr id="15" name="Google Shape;15;p23"/>
          <p:cNvSpPr txBox="1"/>
          <p:nvPr/>
        </p:nvSpPr>
        <p:spPr>
          <a:xfrm>
            <a:off x="8769213" y="6539400"/>
            <a:ext cx="357000" cy="3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rgbClr val="FFFFFF"/>
                </a:solidFill>
                <a:latin typeface="Arial"/>
                <a:ea typeface="Arial"/>
                <a:cs typeface="Arial"/>
                <a:sym typeface="Arial"/>
              </a:rPr>
              <a:t>‹#›</a:t>
            </a:fld>
            <a:endParaRPr b="1" i="0" sz="1000" u="none" cap="none" strike="noStrike">
              <a:solidFill>
                <a:srgbClr val="FFFFFF"/>
              </a:solidFill>
              <a:latin typeface="Arial"/>
              <a:ea typeface="Arial"/>
              <a:cs typeface="Arial"/>
              <a:sym typeface="Arial"/>
            </a:endParaRPr>
          </a:p>
        </p:txBody>
      </p:sp>
      <p:pic>
        <p:nvPicPr>
          <p:cNvPr descr="SPPS_Horizontal_Pattern_B.jpg" id="16" name="Google Shape;16;p23"/>
          <p:cNvPicPr preferRelativeResize="0"/>
          <p:nvPr/>
        </p:nvPicPr>
        <p:blipFill rotWithShape="1">
          <a:blip r:embed="rId1">
            <a:alphaModFix/>
          </a:blip>
          <a:srcRect b="0" l="0" r="0" t="0"/>
          <a:stretch/>
        </p:blipFill>
        <p:spPr>
          <a:xfrm>
            <a:off x="-18037" y="6349275"/>
            <a:ext cx="3197325" cy="508625"/>
          </a:xfrm>
          <a:prstGeom prst="rect">
            <a:avLst/>
          </a:prstGeom>
          <a:noFill/>
          <a:ln>
            <a:noFill/>
          </a:ln>
        </p:spPr>
      </p:pic>
      <p:pic>
        <p:nvPicPr>
          <p:cNvPr id="17" name="Google Shape;17;p23"/>
          <p:cNvPicPr preferRelativeResize="0"/>
          <p:nvPr/>
        </p:nvPicPr>
        <p:blipFill rotWithShape="1">
          <a:blip r:embed="rId2">
            <a:alphaModFix/>
          </a:blip>
          <a:srcRect b="0" l="6369" r="6378" t="0"/>
          <a:stretch/>
        </p:blipFill>
        <p:spPr>
          <a:xfrm>
            <a:off x="7796728" y="6349275"/>
            <a:ext cx="812159" cy="508625"/>
          </a:xfrm>
          <a:prstGeom prst="rect">
            <a:avLst/>
          </a:prstGeom>
          <a:noFill/>
          <a:ln>
            <a:noFill/>
          </a:ln>
        </p:spPr>
      </p:pic>
      <p:pic>
        <p:nvPicPr>
          <p:cNvPr descr="SPPS_Horizontal_Pattern_B.jpg" id="18" name="Google Shape;18;p23"/>
          <p:cNvPicPr preferRelativeResize="0"/>
          <p:nvPr/>
        </p:nvPicPr>
        <p:blipFill rotWithShape="1">
          <a:blip r:embed="rId1">
            <a:alphaModFix/>
          </a:blip>
          <a:srcRect b="0" l="0" r="0" t="0"/>
          <a:stretch/>
        </p:blipFill>
        <p:spPr>
          <a:xfrm>
            <a:off x="3204681" y="6349276"/>
            <a:ext cx="3197325" cy="5086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hyperlink" Target="https://www.spps.org/domain/378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education.mn.gov/MDE/dse/account/id/" TargetMode="External"/></Relationships>
</file>

<file path=ppt/slides/_rels/slide13.xml.rels><?xml version="1.0" encoding="UTF-8" standalone="yes"?><Relationships xmlns="http://schemas.openxmlformats.org/package/2006/relationships"><Relationship Id="rId11" Type="http://schemas.openxmlformats.org/officeDocument/2006/relationships/hyperlink" Target="https://www.spps.org/Domain/10455" TargetMode="External"/><Relationship Id="rId10" Type="http://schemas.openxmlformats.org/officeDocument/2006/relationships/hyperlink" Target="https://drive.google.com/file/d/0B3l44M1fEAkGcWhtREJhVW54Szg/view" TargetMode="External"/><Relationship Id="rId12" Type="http://schemas.openxmlformats.org/officeDocument/2006/relationships/hyperlink" Target="mailto:julie.wellman@spps.org" TargetMode="External"/><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education.state.mn.us/MDE/dse/stds/Math/" TargetMode="External"/><Relationship Id="rId4" Type="http://schemas.openxmlformats.org/officeDocument/2006/relationships/hyperlink" Target="https://drive.google.com/file/d/0BzNfqkDAgefjRGRwcTczQWI3QUU/view" TargetMode="External"/><Relationship Id="rId9" Type="http://schemas.openxmlformats.org/officeDocument/2006/relationships/hyperlink" Target="https://drive.google.com/file/d/0BzNfqkDAgefjRGRwcTczQWI3QUU/view" TargetMode="External"/><Relationship Id="rId5" Type="http://schemas.openxmlformats.org/officeDocument/2006/relationships/hyperlink" Target="https://www.spps.org/Page/24143" TargetMode="External"/><Relationship Id="rId6" Type="http://schemas.openxmlformats.org/officeDocument/2006/relationships/hyperlink" Target="https://www.spps.org/Page/21740" TargetMode="External"/><Relationship Id="rId7" Type="http://schemas.openxmlformats.org/officeDocument/2006/relationships/hyperlink" Target="http://education.state.mn.us/MDE/dse/stds/read/" TargetMode="External"/><Relationship Id="rId8" Type="http://schemas.openxmlformats.org/officeDocument/2006/relationships/hyperlink" Target="https://drive.google.com/file/d/0B3l44M1fEAkGRUc0SXcyZFpralk/vie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spps.org/Page/214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spps.org/domain/3785" TargetMode="Externa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8.png"/><Relationship Id="rId7" Type="http://schemas.openxmlformats.org/officeDocument/2006/relationships/image" Target="../media/image20.png"/><Relationship Id="rId8"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ed.gov/" TargetMode="External"/><Relationship Id="rId4" Type="http://schemas.openxmlformats.org/officeDocument/2006/relationships/image" Target="../media/image5.jpg"/><Relationship Id="rId5"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8.gif"/><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gif"/><Relationship Id="rId4" Type="http://schemas.openxmlformats.org/officeDocument/2006/relationships/image" Target="../media/image9.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spps.org/domain/3785"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nvSpPr>
        <p:spPr>
          <a:xfrm>
            <a:off x="4327525" y="1127125"/>
            <a:ext cx="18415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 name="Google Shape;93;p1"/>
          <p:cNvSpPr/>
          <p:nvPr/>
        </p:nvSpPr>
        <p:spPr>
          <a:xfrm>
            <a:off x="0" y="3048000"/>
            <a:ext cx="9144000" cy="3810000"/>
          </a:xfrm>
          <a:prstGeom prst="rect">
            <a:avLst/>
          </a:prstGeom>
          <a:solidFill>
            <a:srgbClr val="63007A"/>
          </a:solidFill>
          <a:ln cap="flat" cmpd="sng" w="9525">
            <a:solidFill>
              <a:srgbClr val="7030A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4" name="Google Shape;94;p1"/>
          <p:cNvSpPr txBox="1"/>
          <p:nvPr/>
        </p:nvSpPr>
        <p:spPr>
          <a:xfrm>
            <a:off x="4327525" y="1127125"/>
            <a:ext cx="184150" cy="3667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95" name="Google Shape;95;p1"/>
          <p:cNvSpPr txBox="1"/>
          <p:nvPr>
            <p:ph type="title"/>
          </p:nvPr>
        </p:nvSpPr>
        <p:spPr>
          <a:xfrm>
            <a:off x="457200" y="274638"/>
            <a:ext cx="8382000" cy="26209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solidFill>
                  <a:srgbClr val="4E005F"/>
                </a:solidFill>
                <a:latin typeface="Comic Sans MS"/>
                <a:ea typeface="Comic Sans MS"/>
                <a:cs typeface="Comic Sans MS"/>
                <a:sym typeface="Comic Sans MS"/>
              </a:rPr>
              <a:t>The Heights </a:t>
            </a:r>
            <a:br>
              <a:rPr lang="en-US" sz="4800">
                <a:solidFill>
                  <a:srgbClr val="4E005F"/>
                </a:solidFill>
                <a:latin typeface="Comic Sans MS"/>
                <a:ea typeface="Comic Sans MS"/>
                <a:cs typeface="Comic Sans MS"/>
                <a:sym typeface="Comic Sans MS"/>
              </a:rPr>
            </a:br>
            <a:r>
              <a:rPr lang="en-US" sz="4800">
                <a:solidFill>
                  <a:srgbClr val="4E005F"/>
                </a:solidFill>
                <a:latin typeface="Comic Sans MS"/>
                <a:ea typeface="Comic Sans MS"/>
                <a:cs typeface="Comic Sans MS"/>
                <a:sym typeface="Comic Sans MS"/>
              </a:rPr>
              <a:t>Community School </a:t>
            </a:r>
            <a:br>
              <a:rPr lang="en-US" sz="4800">
                <a:solidFill>
                  <a:srgbClr val="4E005F"/>
                </a:solidFill>
                <a:latin typeface="Comic Sans MS"/>
                <a:ea typeface="Comic Sans MS"/>
                <a:cs typeface="Comic Sans MS"/>
                <a:sym typeface="Comic Sans MS"/>
              </a:rPr>
            </a:br>
            <a:r>
              <a:rPr lang="en-US" sz="4800">
                <a:solidFill>
                  <a:srgbClr val="4E005F"/>
                </a:solidFill>
                <a:latin typeface="Comic Sans MS"/>
                <a:ea typeface="Comic Sans MS"/>
                <a:cs typeface="Comic Sans MS"/>
                <a:sym typeface="Comic Sans MS"/>
              </a:rPr>
              <a:t>Title I Annual Meeting</a:t>
            </a:r>
            <a:endParaRPr>
              <a:solidFill>
                <a:srgbClr val="4E005F"/>
              </a:solidFill>
              <a:latin typeface="Comic Sans MS"/>
              <a:ea typeface="Comic Sans MS"/>
              <a:cs typeface="Comic Sans MS"/>
              <a:sym typeface="Comic Sans MS"/>
            </a:endParaRPr>
          </a:p>
        </p:txBody>
      </p:sp>
      <p:sp>
        <p:nvSpPr>
          <p:cNvPr id="96" name="Google Shape;96;p1"/>
          <p:cNvSpPr/>
          <p:nvPr/>
        </p:nvSpPr>
        <p:spPr>
          <a:xfrm>
            <a:off x="5553075" y="2895600"/>
            <a:ext cx="3133725" cy="3155950"/>
          </a:xfrm>
          <a:prstGeom prst="star7">
            <a:avLst>
              <a:gd fmla="val 34601" name="adj"/>
              <a:gd fmla="val 102572" name="hf"/>
              <a:gd fmla="val 105210" name="vf"/>
            </a:avLst>
          </a:prstGeom>
          <a:gradFill>
            <a:gsLst>
              <a:gs pos="0">
                <a:srgbClr val="FF1A87"/>
              </a:gs>
              <a:gs pos="100000">
                <a:srgbClr val="FF6AA9"/>
              </a:gs>
            </a:gsLst>
            <a:lin ang="16200000" scaled="0"/>
          </a:gradFill>
          <a:ln cap="flat" cmpd="sng" w="9525">
            <a:solidFill>
              <a:srgbClr val="FD3187"/>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7" name="Google Shape;97;p1"/>
          <p:cNvSpPr/>
          <p:nvPr/>
        </p:nvSpPr>
        <p:spPr>
          <a:xfrm>
            <a:off x="798513" y="2895600"/>
            <a:ext cx="3305175" cy="3155950"/>
          </a:xfrm>
          <a:prstGeom prst="star7">
            <a:avLst>
              <a:gd fmla="val 34601" name="adj"/>
              <a:gd fmla="val 102572" name="hf"/>
              <a:gd fmla="val 105210" name="vf"/>
            </a:avLst>
          </a:prstGeom>
          <a:gradFill>
            <a:gsLst>
              <a:gs pos="0">
                <a:srgbClr val="FF1A87"/>
              </a:gs>
              <a:gs pos="100000">
                <a:srgbClr val="FF6AA9"/>
              </a:gs>
            </a:gsLst>
            <a:lin ang="16200000" scaled="0"/>
          </a:gradFill>
          <a:ln cap="flat" cmpd="sng" w="9525">
            <a:solidFill>
              <a:srgbClr val="FD3187"/>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8" name="Google Shape;98;p1"/>
          <p:cNvSpPr txBox="1"/>
          <p:nvPr/>
        </p:nvSpPr>
        <p:spPr>
          <a:xfrm>
            <a:off x="1419325" y="4473575"/>
            <a:ext cx="2427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Thursday, Sept 3, 2020</a:t>
            </a:r>
            <a:endParaRPr/>
          </a:p>
        </p:txBody>
      </p:sp>
      <p:sp>
        <p:nvSpPr>
          <p:cNvPr id="99" name="Google Shape;99;p1"/>
          <p:cNvSpPr txBox="1"/>
          <p:nvPr/>
        </p:nvSpPr>
        <p:spPr>
          <a:xfrm>
            <a:off x="706438" y="466725"/>
            <a:ext cx="2303462"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5906287" y="4534775"/>
            <a:ext cx="2427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Welcome Heights Families!</a:t>
            </a:r>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0"/>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lang="en-US" sz="4800"/>
              <a:t>Working together in partnership!</a:t>
            </a:r>
            <a:endParaRPr sz="4800"/>
          </a:p>
        </p:txBody>
      </p:sp>
      <p:pic>
        <p:nvPicPr>
          <p:cNvPr id="183" name="Google Shape;183;p10"/>
          <p:cNvPicPr preferRelativeResize="0"/>
          <p:nvPr/>
        </p:nvPicPr>
        <p:blipFill rotWithShape="1">
          <a:blip r:embed="rId3">
            <a:alphaModFix/>
          </a:blip>
          <a:srcRect b="0" l="0" r="0" t="0"/>
          <a:stretch/>
        </p:blipFill>
        <p:spPr>
          <a:xfrm rot="968763">
            <a:off x="5694718" y="2391422"/>
            <a:ext cx="3224338" cy="2075144"/>
          </a:xfrm>
          <a:prstGeom prst="rect">
            <a:avLst/>
          </a:prstGeom>
          <a:noFill/>
          <a:ln>
            <a:noFill/>
          </a:ln>
        </p:spPr>
      </p:pic>
      <p:sp>
        <p:nvSpPr>
          <p:cNvPr id="184" name="Google Shape;184;p10"/>
          <p:cNvSpPr/>
          <p:nvPr/>
        </p:nvSpPr>
        <p:spPr>
          <a:xfrm>
            <a:off x="316630" y="1474625"/>
            <a:ext cx="5303100" cy="53244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Schools and parents must also work together to develop a </a:t>
            </a:r>
            <a:r>
              <a:rPr b="1" i="0" lang="en-US" sz="2800" u="none" cap="none" strike="noStrike">
                <a:solidFill>
                  <a:srgbClr val="1595D3"/>
                </a:solidFill>
                <a:latin typeface="Calibri"/>
                <a:ea typeface="Calibri"/>
                <a:cs typeface="Calibri"/>
                <a:sym typeface="Calibri"/>
              </a:rPr>
              <a:t>Compact</a:t>
            </a:r>
            <a:r>
              <a:rPr b="0" i="0" lang="en-US" sz="2400" u="none" cap="none" strike="noStrike">
                <a:solidFill>
                  <a:schemeClr val="dk1"/>
                </a:solidFill>
                <a:latin typeface="Arial"/>
                <a:ea typeface="Arial"/>
                <a:cs typeface="Arial"/>
                <a:sym typeface="Arial"/>
              </a:rPr>
              <a:t>. The compact describes how the school and parents will work together to support students’ learning.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404040"/>
              </a:buClr>
              <a:buSzPts val="2000"/>
              <a:buFont typeface="Arial"/>
              <a:buNone/>
            </a:pPr>
            <a:r>
              <a:rPr b="0" i="0" lang="en-US" sz="1600" u="none" cap="none" strike="noStrike">
                <a:solidFill>
                  <a:srgbClr val="00349E"/>
                </a:solidFill>
                <a:latin typeface="Arial"/>
                <a:ea typeface="Arial"/>
                <a:cs typeface="Arial"/>
                <a:sym typeface="Arial"/>
              </a:rPr>
              <a:t>The compact is discussed and passed out at November conferences. It is available available at Family Events, on the website, in the office and in the Parent Room.</a:t>
            </a:r>
            <a:endParaRPr b="0" i="0" sz="1600" u="none" cap="none" strike="noStrike">
              <a:solidFill>
                <a:srgbClr val="00349E"/>
              </a:solidFill>
              <a:latin typeface="Arial"/>
              <a:ea typeface="Arial"/>
              <a:cs typeface="Arial"/>
              <a:sym typeface="Arial"/>
            </a:endParaRPr>
          </a:p>
          <a:p>
            <a:pPr indent="0" lvl="0" marL="0" marR="0" rtl="0" algn="l">
              <a:lnSpc>
                <a:spcPct val="100000"/>
              </a:lnSpc>
              <a:spcBef>
                <a:spcPts val="400"/>
              </a:spcBef>
              <a:spcAft>
                <a:spcPts val="0"/>
              </a:spcAft>
              <a:buClr>
                <a:srgbClr val="404040"/>
              </a:buClr>
              <a:buSzPts val="2000"/>
              <a:buFont typeface="Arial"/>
              <a:buNone/>
            </a:pPr>
            <a:r>
              <a:t/>
            </a:r>
            <a:endParaRPr sz="1600">
              <a:solidFill>
                <a:srgbClr val="00349E"/>
              </a:solidFill>
            </a:endParaRPr>
          </a:p>
          <a:p>
            <a:pPr indent="0" lvl="0" marL="0" marR="0" rtl="0" algn="l">
              <a:lnSpc>
                <a:spcPct val="100000"/>
              </a:lnSpc>
              <a:spcBef>
                <a:spcPts val="400"/>
              </a:spcBef>
              <a:spcAft>
                <a:spcPts val="0"/>
              </a:spcAft>
              <a:buClr>
                <a:srgbClr val="404040"/>
              </a:buClr>
              <a:buSzPts val="2000"/>
              <a:buFont typeface="Arial"/>
              <a:buNone/>
            </a:pPr>
            <a:r>
              <a:rPr lang="en-US" sz="1600">
                <a:solidFill>
                  <a:srgbClr val="00349E"/>
                </a:solidFill>
              </a:rPr>
              <a:t>The draft of the 2020-21 Compact is available on our webpage: </a:t>
            </a:r>
            <a:r>
              <a:rPr b="0" i="0" lang="en-US" sz="1600" u="none" cap="none" strike="noStrike">
                <a:solidFill>
                  <a:srgbClr val="00349E"/>
                </a:solidFill>
                <a:latin typeface="Arial"/>
                <a:ea typeface="Arial"/>
                <a:cs typeface="Arial"/>
                <a:sym typeface="Arial"/>
              </a:rPr>
              <a:t> </a:t>
            </a:r>
            <a:r>
              <a:rPr b="0" i="0" lang="en-US" sz="1600" u="sng" cap="none" strike="noStrike">
                <a:solidFill>
                  <a:schemeClr val="hlink"/>
                </a:solidFill>
                <a:latin typeface="Arial"/>
                <a:ea typeface="Arial"/>
                <a:cs typeface="Arial"/>
                <a:sym typeface="Arial"/>
                <a:hlinkClick r:id="rId4"/>
              </a:rPr>
              <a:t>https://www.spps.org/domain/3785</a:t>
            </a:r>
            <a:endParaRPr sz="1000"/>
          </a:p>
          <a:p>
            <a:pPr indent="0" lvl="0" marL="0" marR="0" rtl="0" algn="l">
              <a:lnSpc>
                <a:spcPct val="100000"/>
              </a:lnSpc>
              <a:spcBef>
                <a:spcPts val="400"/>
              </a:spcBef>
              <a:spcAft>
                <a:spcPts val="0"/>
              </a:spcAft>
              <a:buClr>
                <a:srgbClr val="404040"/>
              </a:buClr>
              <a:buSzPts val="2000"/>
              <a:buFont typeface="Arial"/>
              <a:buNone/>
            </a:pPr>
            <a:r>
              <a:t/>
            </a:r>
            <a:endParaRPr b="0" i="0" sz="1600" u="none" cap="none" strike="noStrike">
              <a:solidFill>
                <a:srgbClr val="00349E"/>
              </a:solidFill>
              <a:highlight>
                <a:srgbClr val="FFFF00"/>
              </a:highlight>
              <a:latin typeface="Arial"/>
              <a:ea typeface="Arial"/>
              <a:cs typeface="Arial"/>
              <a:sym typeface="Arial"/>
            </a:endParaRPr>
          </a:p>
          <a:p>
            <a:pPr indent="0" lvl="0" marL="0" rtl="0" algn="l">
              <a:spcBef>
                <a:spcPts val="360"/>
              </a:spcBef>
              <a:spcAft>
                <a:spcPts val="0"/>
              </a:spcAft>
              <a:buClr>
                <a:schemeClr val="dk1"/>
              </a:buClr>
              <a:buSzPts val="1800"/>
              <a:buFont typeface="Arial"/>
              <a:buNone/>
            </a:pPr>
            <a:r>
              <a:rPr lang="en-US" sz="1600">
                <a:solidFill>
                  <a:schemeClr val="accent6"/>
                </a:solidFill>
              </a:rPr>
              <a:t>Please attend (on-line or in-house) the spring 2021 PTA, Budget and Year in Review meetings to review, discuss, evaluate and finalize for 2021-22!</a:t>
            </a:r>
            <a:endParaRPr sz="1000"/>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500"/>
                                        <p:tgtEl>
                                          <p:spTgt spid="18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1"/>
          <p:cNvSpPr txBox="1"/>
          <p:nvPr>
            <p:ph type="title"/>
          </p:nvPr>
        </p:nvSpPr>
        <p:spPr>
          <a:xfrm>
            <a:off x="1" y="0"/>
            <a:ext cx="9144000" cy="10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sz="4800"/>
              <a:t>How does Title I support families?</a:t>
            </a:r>
            <a:endParaRPr sz="4800"/>
          </a:p>
        </p:txBody>
      </p:sp>
      <p:sp>
        <p:nvSpPr>
          <p:cNvPr id="190" name="Google Shape;190;p11"/>
          <p:cNvSpPr/>
          <p:nvPr/>
        </p:nvSpPr>
        <p:spPr>
          <a:xfrm>
            <a:off x="3543300" y="2235880"/>
            <a:ext cx="5395800" cy="20313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Remove barriers so all parents can participate!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Provide translations and interpreters during school meetings and educational activities.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Provide child care.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Hire a parent liaison to help facilitate parent engagement activities and support parents.</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 name="Google Shape;191;p11"/>
          <p:cNvSpPr/>
          <p:nvPr/>
        </p:nvSpPr>
        <p:spPr>
          <a:xfrm>
            <a:off x="3543300" y="1251660"/>
            <a:ext cx="4993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1C14"/>
                </a:solidFill>
                <a:latin typeface="Arial"/>
                <a:ea typeface="Arial"/>
                <a:cs typeface="Arial"/>
                <a:sym typeface="Arial"/>
              </a:rPr>
              <a:t>Parents can help decide how our school uses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1C14"/>
                </a:solidFill>
                <a:latin typeface="Arial"/>
                <a:ea typeface="Arial"/>
                <a:cs typeface="Arial"/>
                <a:sym typeface="Arial"/>
              </a:rPr>
              <a:t> our parent engagement funds: Here are some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1C14"/>
                </a:solidFill>
                <a:latin typeface="Arial"/>
                <a:ea typeface="Arial"/>
                <a:cs typeface="Arial"/>
                <a:sym typeface="Arial"/>
              </a:rPr>
              <a:t>ways funds can be used to support families.</a:t>
            </a:r>
            <a:endParaRPr b="0" i="0" sz="1400" u="none" cap="none" strike="noStrike">
              <a:solidFill>
                <a:srgbClr val="000000"/>
              </a:solidFill>
              <a:latin typeface="Arial"/>
              <a:ea typeface="Arial"/>
              <a:cs typeface="Arial"/>
              <a:sym typeface="Arial"/>
            </a:endParaRPr>
          </a:p>
        </p:txBody>
      </p:sp>
      <p:sp>
        <p:nvSpPr>
          <p:cNvPr id="192" name="Google Shape;192;p11"/>
          <p:cNvSpPr/>
          <p:nvPr/>
        </p:nvSpPr>
        <p:spPr>
          <a:xfrm>
            <a:off x="381000" y="4095275"/>
            <a:ext cx="8558100" cy="2018974"/>
          </a:xfrm>
          <a:prstGeom prst="rect">
            <a:avLst/>
          </a:prstGeom>
          <a:noFill/>
          <a:ln>
            <a:noFill/>
          </a:ln>
        </p:spPr>
        <p:txBody>
          <a:bodyPr anchorCtr="0" anchor="t" bIns="45700" lIns="91425" spcFirstLastPara="1" rIns="91425" wrap="square" tIns="45700">
            <a:spAutoFit/>
          </a:bodyPr>
          <a:lstStyle/>
          <a:p>
            <a:pPr indent="-400050" lvl="0" marL="40005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Provide support to parents:</a:t>
            </a:r>
            <a:endParaRPr b="0" i="0" sz="1400" u="none" cap="none" strike="noStrike">
              <a:solidFill>
                <a:srgbClr val="000000"/>
              </a:solidFill>
              <a:latin typeface="Arial"/>
              <a:ea typeface="Arial"/>
              <a:cs typeface="Arial"/>
              <a:sym typeface="Arial"/>
            </a:endParaRPr>
          </a:p>
          <a:p>
            <a:pPr indent="-400050" lvl="0" marL="4000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Offer parenting classes for parents.</a:t>
            </a:r>
            <a:endParaRPr b="0" i="0" sz="1400" u="none" cap="none" strike="noStrike">
              <a:solidFill>
                <a:srgbClr val="000000"/>
              </a:solidFill>
              <a:latin typeface="Arial"/>
              <a:ea typeface="Arial"/>
              <a:cs typeface="Arial"/>
              <a:sym typeface="Arial"/>
            </a:endParaRPr>
          </a:p>
          <a:p>
            <a:pPr indent="-400050" lvl="0" marL="4000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Host activities to assist parents in helping their children learn.</a:t>
            </a:r>
            <a:endParaRPr b="0" i="0" sz="1400" u="none" cap="none" strike="noStrike">
              <a:solidFill>
                <a:srgbClr val="000000"/>
              </a:solidFill>
              <a:latin typeface="Arial"/>
              <a:ea typeface="Arial"/>
              <a:cs typeface="Arial"/>
              <a:sym typeface="Arial"/>
            </a:endParaRPr>
          </a:p>
          <a:p>
            <a:pPr indent="-400050" lvl="0" marL="4000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Provide classes to support parents knowledge (family literacy, English, etc.)</a:t>
            </a:r>
            <a:endParaRPr b="0" i="0" sz="1400" u="none" cap="none" strike="noStrike">
              <a:solidFill>
                <a:srgbClr val="000000"/>
              </a:solidFill>
              <a:latin typeface="Arial"/>
              <a:ea typeface="Arial"/>
              <a:cs typeface="Arial"/>
              <a:sym typeface="Arial"/>
            </a:endParaRPr>
          </a:p>
          <a:p>
            <a:pPr indent="-285750" lvl="0" marL="4000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rtl="0" algn="l">
              <a:spcBef>
                <a:spcPts val="360"/>
              </a:spcBef>
              <a:spcAft>
                <a:spcPts val="0"/>
              </a:spcAft>
              <a:buClr>
                <a:schemeClr val="dk1"/>
              </a:buClr>
              <a:buSzPts val="1800"/>
              <a:buFont typeface="Arial"/>
              <a:buNone/>
            </a:pPr>
            <a:r>
              <a:rPr lang="en-US" sz="1900">
                <a:solidFill>
                  <a:schemeClr val="accent6"/>
                </a:solidFill>
              </a:rPr>
              <a:t>Please attend (on-line or in-house) the spring 2021 PTA, Budget and Year in Review meetings to review, discuss, evaluate and finalize for 2021-22!</a:t>
            </a:r>
            <a:endParaRPr sz="1300"/>
          </a:p>
        </p:txBody>
      </p:sp>
      <p:pic>
        <p:nvPicPr>
          <p:cNvPr id="193" name="Google Shape;193;p11"/>
          <p:cNvPicPr preferRelativeResize="0"/>
          <p:nvPr/>
        </p:nvPicPr>
        <p:blipFill rotWithShape="1">
          <a:blip r:embed="rId3">
            <a:alphaModFix/>
          </a:blip>
          <a:srcRect b="0" l="0" r="0" t="0"/>
          <a:stretch/>
        </p:blipFill>
        <p:spPr>
          <a:xfrm>
            <a:off x="763375" y="1298575"/>
            <a:ext cx="2130425" cy="2130425"/>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4"/>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t>School Improvement Designation </a:t>
            </a:r>
            <a:endParaRPr sz="4800"/>
          </a:p>
        </p:txBody>
      </p:sp>
      <p:sp>
        <p:nvSpPr>
          <p:cNvPr id="200" name="Google Shape;200;p14"/>
          <p:cNvSpPr txBox="1"/>
          <p:nvPr>
            <p:ph idx="1" type="body"/>
          </p:nvPr>
        </p:nvSpPr>
        <p:spPr>
          <a:xfrm>
            <a:off x="252925" y="1111400"/>
            <a:ext cx="8229600" cy="4939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lang="en-US" sz="2400"/>
              <a:t>Every three years the state identifies schools in need of improvement. Our designation is:</a:t>
            </a:r>
            <a:endParaRPr sz="2400"/>
          </a:p>
          <a:p>
            <a:pPr indent="0" lvl="0" marL="0" rtl="0" algn="l">
              <a:lnSpc>
                <a:spcPct val="100000"/>
              </a:lnSpc>
              <a:spcBef>
                <a:spcPts val="0"/>
              </a:spcBef>
              <a:spcAft>
                <a:spcPts val="0"/>
              </a:spcAft>
              <a:buNone/>
            </a:pPr>
            <a:r>
              <a:t/>
            </a:r>
            <a:endParaRPr sz="2400"/>
          </a:p>
          <a:p>
            <a:pPr indent="0" lvl="0" marL="0" rtl="0" algn="ctr">
              <a:lnSpc>
                <a:spcPct val="100000"/>
              </a:lnSpc>
              <a:spcBef>
                <a:spcPts val="0"/>
              </a:spcBef>
              <a:spcAft>
                <a:spcPts val="0"/>
              </a:spcAft>
              <a:buNone/>
            </a:pPr>
            <a:r>
              <a:t/>
            </a:r>
            <a:endParaRPr sz="2400"/>
          </a:p>
          <a:p>
            <a:pPr indent="0" lvl="0" marL="0" rtl="0" algn="ctr">
              <a:lnSpc>
                <a:spcPct val="100000"/>
              </a:lnSpc>
              <a:spcBef>
                <a:spcPts val="0"/>
              </a:spcBef>
              <a:spcAft>
                <a:spcPts val="0"/>
              </a:spcAft>
              <a:buNone/>
            </a:pPr>
            <a:r>
              <a:rPr lang="en-US" sz="2400">
                <a:solidFill>
                  <a:srgbClr val="1595D3"/>
                </a:solidFill>
              </a:rPr>
              <a:t>Targeted Support and Improvement (TSI)</a:t>
            </a:r>
            <a:endParaRPr/>
          </a:p>
          <a:p>
            <a:pPr indent="-190500" lvl="0" marL="342900" rtl="0" algn="l">
              <a:lnSpc>
                <a:spcPct val="100000"/>
              </a:lnSpc>
              <a:spcBef>
                <a:spcPts val="0"/>
              </a:spcBef>
              <a:spcAft>
                <a:spcPts val="0"/>
              </a:spcAft>
              <a:buSzPts val="2400"/>
              <a:buNone/>
            </a:pPr>
            <a:r>
              <a:t/>
            </a:r>
            <a:endParaRPr sz="2400">
              <a:solidFill>
                <a:srgbClr val="1595D3"/>
              </a:solidFill>
            </a:endParaRPr>
          </a:p>
          <a:p>
            <a:pPr indent="0" lvl="0" marL="457200" rtl="0" algn="l">
              <a:lnSpc>
                <a:spcPct val="100000"/>
              </a:lnSpc>
              <a:spcBef>
                <a:spcPts val="0"/>
              </a:spcBef>
              <a:spcAft>
                <a:spcPts val="0"/>
              </a:spcAft>
              <a:buNone/>
            </a:pPr>
            <a:r>
              <a:t/>
            </a:r>
            <a:endParaRPr/>
          </a:p>
          <a:p>
            <a:pPr indent="-190500" lvl="0" marL="342900" rtl="0" algn="l">
              <a:lnSpc>
                <a:spcPct val="100000"/>
              </a:lnSpc>
              <a:spcBef>
                <a:spcPts val="0"/>
              </a:spcBef>
              <a:spcAft>
                <a:spcPts val="0"/>
              </a:spcAft>
              <a:buSzPts val="2400"/>
              <a:buNone/>
            </a:pPr>
            <a:r>
              <a:t/>
            </a:r>
            <a:endParaRPr sz="2400">
              <a:solidFill>
                <a:srgbClr val="1595D3"/>
              </a:solidFill>
            </a:endParaRPr>
          </a:p>
          <a:p>
            <a:pPr indent="0" lvl="0" marL="342900" rtl="0" algn="l">
              <a:lnSpc>
                <a:spcPct val="100000"/>
              </a:lnSpc>
              <a:spcBef>
                <a:spcPts val="0"/>
              </a:spcBef>
              <a:spcAft>
                <a:spcPts val="0"/>
              </a:spcAft>
              <a:buSzPts val="1800"/>
              <a:buNone/>
            </a:pPr>
            <a:r>
              <a:t/>
            </a:r>
            <a:endParaRPr sz="2400">
              <a:solidFill>
                <a:srgbClr val="1595D3"/>
              </a:solidFill>
            </a:endParaRPr>
          </a:p>
          <a:p>
            <a:pPr indent="-342900" lvl="0" marL="342900" marR="0" rtl="0" algn="l">
              <a:lnSpc>
                <a:spcPct val="100000"/>
              </a:lnSpc>
              <a:spcBef>
                <a:spcPts val="480"/>
              </a:spcBef>
              <a:spcAft>
                <a:spcPts val="0"/>
              </a:spcAft>
              <a:buClr>
                <a:srgbClr val="404040"/>
              </a:buClr>
              <a:buSzPts val="2400"/>
              <a:buFont typeface="Arial"/>
              <a:buChar char="•"/>
            </a:pPr>
            <a:r>
              <a:rPr lang="en-US" sz="2400"/>
              <a:t>To find out more about the reporting system visit the </a:t>
            </a:r>
            <a:r>
              <a:rPr lang="en-US" sz="2400" u="sng">
                <a:solidFill>
                  <a:schemeClr val="hlink"/>
                </a:solidFill>
                <a:hlinkClick r:id="rId3"/>
              </a:rPr>
              <a:t>Identification Process</a:t>
            </a:r>
            <a:r>
              <a:rPr lang="en-US" sz="2400"/>
              <a:t> page on the Minnesota Department of Education website.	</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5"/>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t>Curriculum Used at Our School </a:t>
            </a:r>
            <a:endParaRPr sz="4800"/>
          </a:p>
        </p:txBody>
      </p:sp>
      <p:sp>
        <p:nvSpPr>
          <p:cNvPr id="206" name="Google Shape;206;p15"/>
          <p:cNvSpPr txBox="1"/>
          <p:nvPr>
            <p:ph idx="1" type="body"/>
          </p:nvPr>
        </p:nvSpPr>
        <p:spPr>
          <a:xfrm>
            <a:off x="457200" y="1166013"/>
            <a:ext cx="8229600" cy="4951008"/>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sz="2400"/>
              <a:t>Mathematic Expectations - </a:t>
            </a:r>
            <a:r>
              <a:rPr lang="en-US" sz="2400" u="sng">
                <a:solidFill>
                  <a:schemeClr val="hlink"/>
                </a:solidFill>
                <a:hlinkClick r:id="rId3"/>
              </a:rPr>
              <a:t>Minnesota State Standards</a:t>
            </a:r>
            <a:br>
              <a:rPr lang="en-US" sz="2400"/>
            </a:br>
            <a:r>
              <a:rPr lang="en-US" sz="1800" u="sng">
                <a:solidFill>
                  <a:schemeClr val="hlink"/>
                </a:solidFill>
                <a:hlinkClick r:id="rId4"/>
              </a:rPr>
              <a:t>https://drive.google.com/file/d/0BzNfqkDAgefjRGRwcTczQWI3QUU/view</a:t>
            </a:r>
            <a:r>
              <a:rPr lang="en-US" sz="1800"/>
              <a:t> </a:t>
            </a:r>
            <a:endParaRPr sz="2400"/>
          </a:p>
          <a:p>
            <a:pPr indent="-342900" lvl="1" marL="914400" rtl="0" algn="l">
              <a:lnSpc>
                <a:spcPct val="100000"/>
              </a:lnSpc>
              <a:spcBef>
                <a:spcPts val="360"/>
              </a:spcBef>
              <a:spcAft>
                <a:spcPts val="0"/>
              </a:spcAft>
              <a:buSzPts val="1800"/>
              <a:buChar char="–"/>
            </a:pPr>
            <a:r>
              <a:rPr lang="en-US" sz="2000"/>
              <a:t>Elementary - </a:t>
            </a:r>
            <a:r>
              <a:rPr lang="en-US" sz="2000" u="sng">
                <a:solidFill>
                  <a:schemeClr val="hlink"/>
                </a:solidFill>
                <a:hlinkClick r:id="rId5"/>
              </a:rPr>
              <a:t>https://www.spps.org/Page/24143</a:t>
            </a:r>
            <a:endParaRPr sz="2000"/>
          </a:p>
          <a:p>
            <a:pPr indent="-342900" lvl="1" marL="914400" rtl="0" algn="l">
              <a:lnSpc>
                <a:spcPct val="100000"/>
              </a:lnSpc>
              <a:spcBef>
                <a:spcPts val="360"/>
              </a:spcBef>
              <a:spcAft>
                <a:spcPts val="0"/>
              </a:spcAft>
              <a:buSzPts val="1800"/>
              <a:buChar char="–"/>
            </a:pPr>
            <a:r>
              <a:rPr lang="en-US" sz="2000"/>
              <a:t>Secondary - </a:t>
            </a:r>
            <a:r>
              <a:rPr lang="en-US" sz="2000" u="sng">
                <a:solidFill>
                  <a:schemeClr val="hlink"/>
                </a:solidFill>
                <a:hlinkClick r:id="rId6"/>
              </a:rPr>
              <a:t>https://www.spps.org/Page/21740</a:t>
            </a:r>
            <a:r>
              <a:rPr lang="en-US" sz="2000"/>
              <a:t> </a:t>
            </a:r>
            <a:endParaRPr/>
          </a:p>
          <a:p>
            <a:pPr indent="-342900" lvl="0" marL="457200" rtl="0" algn="l">
              <a:lnSpc>
                <a:spcPct val="100000"/>
              </a:lnSpc>
              <a:spcBef>
                <a:spcPts val="360"/>
              </a:spcBef>
              <a:spcAft>
                <a:spcPts val="0"/>
              </a:spcAft>
              <a:buSzPts val="1800"/>
              <a:buChar char="•"/>
            </a:pPr>
            <a:r>
              <a:rPr lang="en-US" sz="2400"/>
              <a:t>Literacy Expectations – </a:t>
            </a:r>
            <a:r>
              <a:rPr lang="en-US" sz="2400" u="sng">
                <a:solidFill>
                  <a:schemeClr val="hlink"/>
                </a:solidFill>
                <a:hlinkClick r:id="rId7"/>
              </a:rPr>
              <a:t>Minnesota State Standards</a:t>
            </a:r>
            <a:br>
              <a:rPr lang="en-US" sz="2400"/>
            </a:br>
            <a:r>
              <a:rPr lang="en-US" sz="1800" u="sng">
                <a:solidFill>
                  <a:schemeClr val="hlink"/>
                </a:solidFill>
                <a:hlinkClick r:id="rId8"/>
              </a:rPr>
              <a:t>https://drive.google.com/file/d/0B3l44M1fEAkGRUc0SXcyZFpralk/view</a:t>
            </a:r>
            <a:r>
              <a:rPr lang="en-US" sz="1800" u="sng">
                <a:solidFill>
                  <a:schemeClr val="hlink"/>
                </a:solidFill>
                <a:hlinkClick r:id="rId9"/>
              </a:rPr>
              <a:t> </a:t>
            </a:r>
            <a:endParaRPr/>
          </a:p>
          <a:p>
            <a:pPr indent="-342900" lvl="1" marL="914400" rtl="0" algn="l">
              <a:lnSpc>
                <a:spcPct val="100000"/>
              </a:lnSpc>
              <a:spcBef>
                <a:spcPts val="360"/>
              </a:spcBef>
              <a:spcAft>
                <a:spcPts val="0"/>
              </a:spcAft>
              <a:buSzPts val="1800"/>
              <a:buChar char="–"/>
            </a:pPr>
            <a:r>
              <a:rPr lang="en-US" sz="2000"/>
              <a:t>Literacy Plan - </a:t>
            </a:r>
            <a:r>
              <a:rPr lang="en-US" sz="2000" u="sng">
                <a:solidFill>
                  <a:schemeClr val="hlink"/>
                </a:solidFill>
                <a:hlinkClick r:id="rId10"/>
              </a:rPr>
              <a:t>https://drive.google.com/file/d/0B3l44M1fEAkGcWhtREJhVW54Szg/view</a:t>
            </a:r>
            <a:endParaRPr sz="2000"/>
          </a:p>
          <a:p>
            <a:pPr indent="-342900" lvl="1" marL="914400" rtl="0" algn="l">
              <a:lnSpc>
                <a:spcPct val="100000"/>
              </a:lnSpc>
              <a:spcBef>
                <a:spcPts val="360"/>
              </a:spcBef>
              <a:spcAft>
                <a:spcPts val="0"/>
              </a:spcAft>
              <a:buSzPts val="1800"/>
              <a:buChar char="–"/>
            </a:pPr>
            <a:r>
              <a:rPr lang="en-US" sz="2000"/>
              <a:t>Dual Language </a:t>
            </a:r>
            <a:r>
              <a:rPr lang="en-US" sz="2000" u="sng">
                <a:solidFill>
                  <a:schemeClr val="hlink"/>
                </a:solidFill>
                <a:hlinkClick r:id="rId11"/>
              </a:rPr>
              <a:t>https://www.spps.org/Domain/10455</a:t>
            </a:r>
            <a:r>
              <a:rPr lang="en-US" sz="2000"/>
              <a:t> </a:t>
            </a:r>
            <a:endParaRPr/>
          </a:p>
          <a:p>
            <a:pPr indent="-228600" lvl="1" marL="914400" rtl="0" algn="l">
              <a:lnSpc>
                <a:spcPct val="100000"/>
              </a:lnSpc>
              <a:spcBef>
                <a:spcPts val="360"/>
              </a:spcBef>
              <a:spcAft>
                <a:spcPts val="0"/>
              </a:spcAft>
              <a:buSzPts val="1800"/>
              <a:buNone/>
            </a:pPr>
            <a:r>
              <a:t/>
            </a:r>
            <a:endParaRPr>
              <a:solidFill>
                <a:srgbClr val="005BD3"/>
              </a:solidFill>
            </a:endParaRPr>
          </a:p>
          <a:p>
            <a:pPr indent="-342900" lvl="0" marL="457200" rtl="0" algn="ctr">
              <a:lnSpc>
                <a:spcPct val="100000"/>
              </a:lnSpc>
              <a:spcBef>
                <a:spcPts val="0"/>
              </a:spcBef>
              <a:spcAft>
                <a:spcPts val="0"/>
              </a:spcAft>
              <a:buClr>
                <a:srgbClr val="005BD3"/>
              </a:buClr>
              <a:buSzPts val="1800"/>
              <a:buFont typeface="Calibri"/>
              <a:buNone/>
            </a:pPr>
            <a:r>
              <a:rPr lang="en-US" sz="2200">
                <a:solidFill>
                  <a:srgbClr val="005BD3"/>
                </a:solidFill>
              </a:rPr>
              <a:t>A o</a:t>
            </a:r>
            <a:r>
              <a:rPr lang="en-US" sz="2200">
                <a:solidFill>
                  <a:srgbClr val="005BD3"/>
                </a:solidFill>
              </a:rPr>
              <a:t>ne page family friendly Curriculum standards for each grade level are available upon request. If interested, contact Julie Welman at </a:t>
            </a:r>
            <a:r>
              <a:rPr lang="en-US" sz="2200" u="sng">
                <a:solidFill>
                  <a:schemeClr val="hlink"/>
                </a:solidFill>
                <a:hlinkClick r:id="rId12"/>
              </a:rPr>
              <a:t>julie.wellman@spps.org</a:t>
            </a:r>
            <a:endParaRPr sz="2200" strike="sngStrike"/>
          </a:p>
          <a:p>
            <a:pPr indent="0" lvl="0" marL="0" rtl="0" algn="l">
              <a:lnSpc>
                <a:spcPct val="100000"/>
              </a:lnSpc>
              <a:spcBef>
                <a:spcPts val="480"/>
              </a:spcBef>
              <a:spcAft>
                <a:spcPts val="0"/>
              </a:spcAft>
              <a:buSzPts val="1800"/>
              <a:buNone/>
            </a:pPr>
            <a:r>
              <a:t/>
            </a:r>
            <a:endParaRPr sz="2400"/>
          </a:p>
          <a:p>
            <a:pPr indent="-133350" lvl="1" marL="742950" rtl="0" algn="l">
              <a:lnSpc>
                <a:spcPct val="100000"/>
              </a:lnSpc>
              <a:spcBef>
                <a:spcPts val="480"/>
              </a:spcBef>
              <a:spcAft>
                <a:spcPts val="0"/>
              </a:spcAft>
              <a:buSzPts val="2400"/>
              <a:buNone/>
            </a:pPr>
            <a:r>
              <a:t/>
            </a:r>
            <a:endParaRPr/>
          </a:p>
          <a:p>
            <a:pPr indent="-165100" lvl="0" marL="342900" rtl="0" algn="l">
              <a:lnSpc>
                <a:spcPct val="100000"/>
              </a:lnSpc>
              <a:spcBef>
                <a:spcPts val="560"/>
              </a:spcBef>
              <a:spcAft>
                <a:spcPts val="0"/>
              </a:spcAft>
              <a:buSzPts val="28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6"/>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000"/>
              <a:t>Assessments at Our School</a:t>
            </a:r>
            <a:endParaRPr sz="4000"/>
          </a:p>
        </p:txBody>
      </p:sp>
      <p:sp>
        <p:nvSpPr>
          <p:cNvPr id="212" name="Google Shape;212;p16"/>
          <p:cNvSpPr txBox="1"/>
          <p:nvPr>
            <p:ph idx="1" type="body"/>
          </p:nvPr>
        </p:nvSpPr>
        <p:spPr>
          <a:xfrm>
            <a:off x="380775" y="1027100"/>
            <a:ext cx="8229600" cy="518451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t/>
            </a:r>
            <a:endParaRPr/>
          </a:p>
          <a:p>
            <a:pPr indent="-381000" lvl="1" marL="914400" rtl="0" algn="l">
              <a:lnSpc>
                <a:spcPct val="100000"/>
              </a:lnSpc>
              <a:spcBef>
                <a:spcPts val="360"/>
              </a:spcBef>
              <a:spcAft>
                <a:spcPts val="0"/>
              </a:spcAft>
              <a:buSzPts val="2400"/>
              <a:buChar char="–"/>
            </a:pPr>
            <a:r>
              <a:rPr lang="en-US" sz="3000"/>
              <a:t>Assessments used at The Heights included MCA, FAST, ACCESS for ELL, PreK Literacy, PreK Math, ACT, MTAS, CogAT7, </a:t>
            </a:r>
            <a:endParaRPr sz="3000"/>
          </a:p>
          <a:p>
            <a:pPr indent="-381000" lvl="1" marL="914400" rtl="0" algn="l">
              <a:lnSpc>
                <a:spcPct val="100000"/>
              </a:lnSpc>
              <a:spcBef>
                <a:spcPts val="360"/>
              </a:spcBef>
              <a:spcAft>
                <a:spcPts val="0"/>
              </a:spcAft>
              <a:buSzPts val="2400"/>
              <a:buChar char="–"/>
            </a:pPr>
            <a:r>
              <a:rPr lang="en-US" sz="3000"/>
              <a:t>Find the link to the district test calendar </a:t>
            </a:r>
            <a:r>
              <a:rPr lang="en-US" sz="3000">
                <a:solidFill>
                  <a:schemeClr val="dk1"/>
                </a:solidFill>
              </a:rPr>
              <a:t>on our website</a:t>
            </a:r>
            <a:r>
              <a:rPr lang="en-US" sz="3000"/>
              <a:t> at </a:t>
            </a:r>
            <a:r>
              <a:rPr lang="en-US" sz="3000" u="sng">
                <a:solidFill>
                  <a:schemeClr val="hlink"/>
                </a:solidFill>
                <a:hlinkClick r:id="rId3"/>
              </a:rPr>
              <a:t>https://www.spps.org/Page/21430</a:t>
            </a:r>
            <a:r>
              <a:rPr lang="en-US" sz="3000"/>
              <a:t> </a:t>
            </a:r>
            <a:endParaRPr sz="3000"/>
          </a:p>
          <a:p>
            <a:pPr indent="-381000" lvl="1" marL="914400" rtl="0" algn="l">
              <a:lnSpc>
                <a:spcPct val="100000"/>
              </a:lnSpc>
              <a:spcBef>
                <a:spcPts val="360"/>
              </a:spcBef>
              <a:spcAft>
                <a:spcPts val="0"/>
              </a:spcAft>
              <a:buSzPts val="2400"/>
              <a:buChar char="–"/>
            </a:pPr>
            <a:r>
              <a:rPr lang="en-US" sz="3000"/>
              <a:t>Other examples include: formative assessments, running records, work sampling, unit tests, etc.</a:t>
            </a:r>
            <a:endParaRPr sz="3000"/>
          </a:p>
          <a:p>
            <a:pPr indent="0" lvl="1" marL="419100" rtl="0" algn="l">
              <a:lnSpc>
                <a:spcPct val="100000"/>
              </a:lnSpc>
              <a:spcBef>
                <a:spcPts val="480"/>
              </a:spcBef>
              <a:spcAft>
                <a:spcPts val="0"/>
              </a:spcAft>
              <a:buSzPts val="3000"/>
              <a:buNone/>
            </a:pPr>
            <a:r>
              <a:t/>
            </a:r>
            <a:endParaRPr sz="900"/>
          </a:p>
          <a:p>
            <a:pPr indent="-285750" lvl="1" marL="742950" rtl="0" algn="l">
              <a:lnSpc>
                <a:spcPct val="100000"/>
              </a:lnSpc>
              <a:spcBef>
                <a:spcPts val="480"/>
              </a:spcBef>
              <a:spcAft>
                <a:spcPts val="0"/>
              </a:spcAft>
              <a:buSzPts val="24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7"/>
          <p:cNvSpPr txBox="1"/>
          <p:nvPr>
            <p:ph type="title"/>
          </p:nvPr>
        </p:nvSpPr>
        <p:spPr>
          <a:xfrm>
            <a:off x="114300" y="0"/>
            <a:ext cx="8610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6000"/>
              <a:t>Parents have the right… </a:t>
            </a:r>
            <a:endParaRPr sz="6000"/>
          </a:p>
        </p:txBody>
      </p:sp>
      <p:sp>
        <p:nvSpPr>
          <p:cNvPr id="219" name="Google Shape;219;p17"/>
          <p:cNvSpPr txBox="1"/>
          <p:nvPr/>
        </p:nvSpPr>
        <p:spPr>
          <a:xfrm>
            <a:off x="4327525" y="1127125"/>
            <a:ext cx="18415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0" name="Google Shape;220;p17"/>
          <p:cNvSpPr/>
          <p:nvPr/>
        </p:nvSpPr>
        <p:spPr>
          <a:xfrm>
            <a:off x="4419600" y="1397688"/>
            <a:ext cx="4495800" cy="2031300"/>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Request information about the qualifications of your child’s teacher.</a:t>
            </a: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Be notified if your child is being taught for </a:t>
            </a:r>
            <a:r>
              <a:rPr b="1" i="0" lang="en-US" sz="1800" u="none" cap="none" strike="noStrike">
                <a:solidFill>
                  <a:schemeClr val="dk1"/>
                </a:solidFill>
                <a:latin typeface="Arial"/>
                <a:ea typeface="Arial"/>
                <a:cs typeface="Arial"/>
                <a:sym typeface="Arial"/>
              </a:rPr>
              <a:t>more than four consecutive </a:t>
            </a:r>
            <a:r>
              <a:rPr b="0" i="0" lang="en-US" sz="1800" u="none" cap="none" strike="noStrike">
                <a:solidFill>
                  <a:schemeClr val="dk1"/>
                </a:solidFill>
                <a:latin typeface="Arial"/>
                <a:ea typeface="Arial"/>
                <a:cs typeface="Arial"/>
                <a:sym typeface="Arial"/>
              </a:rPr>
              <a:t>weeks by a teacher not licensed in the area of instruction.</a:t>
            </a:r>
            <a:endParaRPr b="0" i="0" sz="1400" u="none" cap="none" strike="noStrike">
              <a:solidFill>
                <a:srgbClr val="000000"/>
              </a:solidFill>
              <a:latin typeface="Arial"/>
              <a:ea typeface="Arial"/>
              <a:cs typeface="Arial"/>
              <a:sym typeface="Arial"/>
            </a:endParaRPr>
          </a:p>
        </p:txBody>
      </p:sp>
      <p:sp>
        <p:nvSpPr>
          <p:cNvPr id="221" name="Google Shape;221;p17"/>
          <p:cNvSpPr/>
          <p:nvPr/>
        </p:nvSpPr>
        <p:spPr>
          <a:xfrm>
            <a:off x="304800" y="2194575"/>
            <a:ext cx="4114800" cy="3906900"/>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To receive progress reports for your child and the school.</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Arial"/>
                <a:ea typeface="Arial"/>
                <a:cs typeface="Arial"/>
                <a:sym typeface="Arial"/>
              </a:rPr>
              <a:t>Assessment results</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Arial"/>
                <a:ea typeface="Arial"/>
                <a:cs typeface="Arial"/>
                <a:sym typeface="Arial"/>
              </a:rPr>
              <a:t>Progress reports</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Arial"/>
                <a:ea typeface="Arial"/>
                <a:cs typeface="Arial"/>
                <a:sym typeface="Arial"/>
              </a:rPr>
              <a:t>Report cards</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1400"/>
              <a:buFont typeface="Noto Sans Symbols"/>
              <a:buChar char="▪"/>
            </a:pPr>
            <a:r>
              <a:rPr b="0" i="0" lang="en-US" sz="1400" u="none" cap="none" strike="noStrike">
                <a:solidFill>
                  <a:schemeClr val="dk1"/>
                </a:solidFill>
                <a:latin typeface="Arial"/>
                <a:ea typeface="Arial"/>
                <a:cs typeface="Arial"/>
                <a:sym typeface="Arial"/>
              </a:rPr>
              <a:t>Reports as requested</a:t>
            </a: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Help decide if the school is meeting your child’s needs and offer  suggestions for improvement.</a:t>
            </a:r>
            <a:endParaRPr b="0" i="0" sz="18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800"/>
              <a:buChar char="▪"/>
            </a:pPr>
            <a:r>
              <a:t/>
            </a:r>
            <a:endParaRPr sz="1800">
              <a:solidFill>
                <a:schemeClr val="dk1"/>
              </a:solidFill>
            </a:endParaRPr>
          </a:p>
          <a:p>
            <a:pPr indent="-228600" lvl="0" marL="228600" marR="0" rtl="0" algn="l">
              <a:lnSpc>
                <a:spcPct val="100000"/>
              </a:lnSpc>
              <a:spcBef>
                <a:spcPts val="0"/>
              </a:spcBef>
              <a:spcAft>
                <a:spcPts val="0"/>
              </a:spcAft>
              <a:buClr>
                <a:schemeClr val="dk1"/>
              </a:buClr>
              <a:buSzPts val="1800"/>
              <a:buChar char="▪"/>
            </a:pPr>
            <a:r>
              <a:rPr lang="en-US" sz="1800">
                <a:solidFill>
                  <a:schemeClr val="dk1"/>
                </a:solidFill>
              </a:rPr>
              <a:t>Link to Parent Right to Know documentation on our website:</a:t>
            </a:r>
            <a:endParaRPr sz="1800">
              <a:solidFill>
                <a:schemeClr val="dk1"/>
              </a:solidFill>
            </a:endParaRPr>
          </a:p>
          <a:p>
            <a:pPr indent="0" lvl="0" marL="0" marR="0" rtl="0" algn="l">
              <a:lnSpc>
                <a:spcPct val="100000"/>
              </a:lnSpc>
              <a:spcBef>
                <a:spcPts val="0"/>
              </a:spcBef>
              <a:spcAft>
                <a:spcPts val="0"/>
              </a:spcAft>
              <a:buNone/>
            </a:pPr>
            <a:r>
              <a:rPr lang="en-US" sz="1800" u="sng">
                <a:solidFill>
                  <a:schemeClr val="hlink"/>
                </a:solidFill>
                <a:hlinkClick r:id="rId3"/>
              </a:rPr>
              <a:t>https://www.spps.org/domain/3785</a:t>
            </a:r>
            <a:endParaRPr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22" name="Google Shape;222;p17"/>
          <p:cNvPicPr preferRelativeResize="0"/>
          <p:nvPr/>
        </p:nvPicPr>
        <p:blipFill rotWithShape="1">
          <a:blip r:embed="rId4">
            <a:alphaModFix/>
          </a:blip>
          <a:srcRect b="0" l="0" r="0" t="0"/>
          <a:stretch/>
        </p:blipFill>
        <p:spPr>
          <a:xfrm>
            <a:off x="5968851" y="3961929"/>
            <a:ext cx="2404543" cy="2184069"/>
          </a:xfrm>
          <a:prstGeom prst="rect">
            <a:avLst/>
          </a:prstGeom>
          <a:noFill/>
          <a:ln>
            <a:noFill/>
          </a:ln>
        </p:spPr>
      </p:pic>
      <p:pic>
        <p:nvPicPr>
          <p:cNvPr id="223" name="Google Shape;223;p17"/>
          <p:cNvPicPr preferRelativeResize="0"/>
          <p:nvPr/>
        </p:nvPicPr>
        <p:blipFill rotWithShape="1">
          <a:blip r:embed="rId5">
            <a:alphaModFix/>
          </a:blip>
          <a:srcRect b="0" l="0" r="0" t="0"/>
          <a:stretch/>
        </p:blipFill>
        <p:spPr>
          <a:xfrm>
            <a:off x="5360953" y="3961929"/>
            <a:ext cx="800594" cy="708095"/>
          </a:xfrm>
          <a:prstGeom prst="rect">
            <a:avLst/>
          </a:prstGeom>
          <a:noFill/>
          <a:ln>
            <a:noFill/>
          </a:ln>
        </p:spPr>
      </p:pic>
      <p:pic>
        <p:nvPicPr>
          <p:cNvPr id="224" name="Google Shape;224;p17"/>
          <p:cNvPicPr preferRelativeResize="0"/>
          <p:nvPr/>
        </p:nvPicPr>
        <p:blipFill rotWithShape="1">
          <a:blip r:embed="rId6">
            <a:alphaModFix/>
          </a:blip>
          <a:srcRect b="0" l="0" r="0" t="0"/>
          <a:stretch/>
        </p:blipFill>
        <p:spPr>
          <a:xfrm>
            <a:off x="7171123" y="3327400"/>
            <a:ext cx="697982" cy="634529"/>
          </a:xfrm>
          <a:prstGeom prst="rect">
            <a:avLst/>
          </a:prstGeom>
          <a:noFill/>
          <a:ln>
            <a:noFill/>
          </a:ln>
        </p:spPr>
      </p:pic>
      <p:pic>
        <p:nvPicPr>
          <p:cNvPr id="225" name="Google Shape;225;p17"/>
          <p:cNvPicPr preferRelativeResize="0"/>
          <p:nvPr/>
        </p:nvPicPr>
        <p:blipFill rotWithShape="1">
          <a:blip r:embed="rId7">
            <a:alphaModFix/>
          </a:blip>
          <a:srcRect b="0" l="0" r="0" t="0"/>
          <a:stretch/>
        </p:blipFill>
        <p:spPr>
          <a:xfrm>
            <a:off x="7869105" y="5257067"/>
            <a:ext cx="695325" cy="704850"/>
          </a:xfrm>
          <a:prstGeom prst="rect">
            <a:avLst/>
          </a:prstGeom>
          <a:noFill/>
          <a:ln>
            <a:noFill/>
          </a:ln>
        </p:spPr>
      </p:pic>
      <p:pic>
        <p:nvPicPr>
          <p:cNvPr id="226" name="Google Shape;226;p17"/>
          <p:cNvPicPr preferRelativeResize="0"/>
          <p:nvPr/>
        </p:nvPicPr>
        <p:blipFill rotWithShape="1">
          <a:blip r:embed="rId8">
            <a:alphaModFix/>
          </a:blip>
          <a:srcRect b="0" l="0" r="0" t="0"/>
          <a:stretch/>
        </p:blipFill>
        <p:spPr>
          <a:xfrm>
            <a:off x="168425" y="0"/>
            <a:ext cx="4182950" cy="3020825"/>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8"/>
          <p:cNvSpPr txBox="1"/>
          <p:nvPr>
            <p:ph type="title"/>
          </p:nvPr>
        </p:nvSpPr>
        <p:spPr>
          <a:xfrm>
            <a:off x="1" y="0"/>
            <a:ext cx="9144000" cy="1524000"/>
          </a:xfrm>
          <a:prstGeom prst="rect">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5500">
                <a:solidFill>
                  <a:schemeClr val="lt1"/>
                </a:solidFill>
                <a:latin typeface="Calibri"/>
                <a:ea typeface="Calibri"/>
                <a:cs typeface="Calibri"/>
                <a:sym typeface="Calibri"/>
              </a:rPr>
              <a:t>How are Title I resources used at </a:t>
            </a:r>
            <a:r>
              <a:rPr lang="en-US" sz="5500">
                <a:solidFill>
                  <a:schemeClr val="lt1"/>
                </a:solidFill>
              </a:rPr>
              <a:t>our</a:t>
            </a:r>
            <a:r>
              <a:rPr lang="en-US" sz="5500">
                <a:solidFill>
                  <a:schemeClr val="lt1"/>
                </a:solidFill>
                <a:latin typeface="Calibri"/>
                <a:ea typeface="Calibri"/>
                <a:cs typeface="Calibri"/>
                <a:sym typeface="Calibri"/>
              </a:rPr>
              <a:t> school?  </a:t>
            </a:r>
            <a:endParaRPr sz="5500"/>
          </a:p>
        </p:txBody>
      </p:sp>
      <p:sp>
        <p:nvSpPr>
          <p:cNvPr id="233" name="Google Shape;233;p18"/>
          <p:cNvSpPr txBox="1"/>
          <p:nvPr/>
        </p:nvSpPr>
        <p:spPr>
          <a:xfrm>
            <a:off x="248325" y="1692100"/>
            <a:ext cx="7470900" cy="35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sz="2600">
              <a:solidFill>
                <a:schemeClr val="dk1"/>
              </a:solidFill>
            </a:endParaRPr>
          </a:p>
          <a:p>
            <a:pPr indent="0" lvl="0" marL="0" rtl="0" algn="l">
              <a:spcBef>
                <a:spcPts val="0"/>
              </a:spcBef>
              <a:spcAft>
                <a:spcPts val="0"/>
              </a:spcAft>
              <a:buClr>
                <a:schemeClr val="dk1"/>
              </a:buClr>
              <a:buFont typeface="Arial"/>
              <a:buNone/>
            </a:pPr>
            <a:r>
              <a:rPr lang="en-US" sz="2600">
                <a:solidFill>
                  <a:schemeClr val="dk1"/>
                </a:solidFill>
              </a:rPr>
              <a:t>Title I resources are used at The Heights to fund a Parent Liaison, a Behavior Intervention Specialist, a GT Specialist and a Learning Lead.</a:t>
            </a:r>
            <a:endParaRPr sz="2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400"/>
              <a:buFont typeface="Arial"/>
              <a:buNone/>
            </a:pPr>
            <a:r>
              <a:t/>
            </a:r>
            <a:endParaRPr sz="26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2600">
                <a:solidFill>
                  <a:schemeClr val="dk1"/>
                </a:solidFill>
              </a:rPr>
              <a:t>Title I resources are also used to provide transportation to academic events.</a:t>
            </a:r>
            <a:endParaRPr sz="2200"/>
          </a:p>
          <a:p>
            <a:pPr indent="0" lvl="0" marL="0" marR="0" rtl="0" algn="l">
              <a:lnSpc>
                <a:spcPct val="100000"/>
              </a:lnSpc>
              <a:spcBef>
                <a:spcPts val="0"/>
              </a:spcBef>
              <a:spcAft>
                <a:spcPts val="0"/>
              </a:spcAft>
              <a:buClr>
                <a:srgbClr val="000000"/>
              </a:buClr>
              <a:buSzPts val="24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234" name="Google Shape;234;p18"/>
          <p:cNvPicPr preferRelativeResize="0"/>
          <p:nvPr/>
        </p:nvPicPr>
        <p:blipFill rotWithShape="1">
          <a:blip r:embed="rId3">
            <a:alphaModFix/>
          </a:blip>
          <a:srcRect b="0" l="0" r="0" t="0"/>
          <a:stretch/>
        </p:blipFill>
        <p:spPr>
          <a:xfrm>
            <a:off x="7155700" y="4298175"/>
            <a:ext cx="1873700" cy="18737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500"/>
                                        <p:tgtEl>
                                          <p:spTgt spid="23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9"/>
          <p:cNvSpPr txBox="1"/>
          <p:nvPr>
            <p:ph idx="1" type="body"/>
          </p:nvPr>
        </p:nvSpPr>
        <p:spPr>
          <a:xfrm>
            <a:off x="218831" y="4706974"/>
            <a:ext cx="8925300" cy="1537800"/>
          </a:xfrm>
          <a:prstGeom prst="rect">
            <a:avLst/>
          </a:prstGeom>
          <a:noFill/>
          <a:ln>
            <a:noFill/>
          </a:ln>
        </p:spPr>
        <p:txBody>
          <a:bodyPr anchorCtr="0" anchor="t" bIns="0" lIns="91425" spcFirstLastPara="1" rIns="91425" wrap="square" tIns="0">
            <a:normAutofit/>
          </a:bodyPr>
          <a:lstStyle/>
          <a:p>
            <a:pPr indent="14288" lvl="0" marL="0" rtl="0" algn="ctr">
              <a:lnSpc>
                <a:spcPct val="80000"/>
              </a:lnSpc>
              <a:spcBef>
                <a:spcPts val="0"/>
              </a:spcBef>
              <a:spcAft>
                <a:spcPts val="0"/>
              </a:spcAft>
              <a:buSzPts val="2750"/>
              <a:buNone/>
            </a:pPr>
            <a:r>
              <a:t/>
            </a:r>
            <a:endParaRPr sz="2750"/>
          </a:p>
          <a:p>
            <a:pPr indent="14288" lvl="0" marL="0" rtl="0" algn="ctr">
              <a:lnSpc>
                <a:spcPct val="80000"/>
              </a:lnSpc>
              <a:spcBef>
                <a:spcPts val="550"/>
              </a:spcBef>
              <a:spcAft>
                <a:spcPts val="0"/>
              </a:spcAft>
              <a:buSzPts val="2750"/>
              <a:buNone/>
            </a:pPr>
            <a:r>
              <a:rPr lang="en-US" sz="3000"/>
              <a:t>Working together in partnership, what can our school do to support you as you support your child’s learning?</a:t>
            </a:r>
            <a:endParaRPr sz="3000"/>
          </a:p>
        </p:txBody>
      </p:sp>
      <p:sp>
        <p:nvSpPr>
          <p:cNvPr id="240" name="Google Shape;240;p19"/>
          <p:cNvSpPr txBox="1"/>
          <p:nvPr/>
        </p:nvSpPr>
        <p:spPr>
          <a:xfrm>
            <a:off x="0" y="0"/>
            <a:ext cx="9144000" cy="153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1595D3"/>
                </a:solidFill>
                <a:latin typeface="Calibri"/>
                <a:ea typeface="Calibri"/>
                <a:cs typeface="Calibri"/>
                <a:sym typeface="Calibri"/>
              </a:rPr>
              <a:t>Families are an important part of the educational team </a:t>
            </a:r>
            <a:endParaRPr b="0" i="0" sz="1400" u="none" cap="none" strike="noStrike">
              <a:solidFill>
                <a:srgbClr val="000000"/>
              </a:solidFill>
              <a:latin typeface="Arial"/>
              <a:ea typeface="Arial"/>
              <a:cs typeface="Arial"/>
              <a:sym typeface="Arial"/>
            </a:endParaRPr>
          </a:p>
        </p:txBody>
      </p:sp>
      <p:pic>
        <p:nvPicPr>
          <p:cNvPr id="241" name="Google Shape;241;p19"/>
          <p:cNvPicPr preferRelativeResize="0"/>
          <p:nvPr/>
        </p:nvPicPr>
        <p:blipFill rotWithShape="1">
          <a:blip r:embed="rId3">
            <a:alphaModFix/>
          </a:blip>
          <a:srcRect b="0" l="0" r="0" t="0"/>
          <a:stretch/>
        </p:blipFill>
        <p:spPr>
          <a:xfrm>
            <a:off x="443200" y="1996800"/>
            <a:ext cx="2301049" cy="2864376"/>
          </a:xfrm>
          <a:prstGeom prst="rect">
            <a:avLst/>
          </a:prstGeom>
          <a:noFill/>
          <a:ln>
            <a:noFill/>
          </a:ln>
        </p:spPr>
      </p:pic>
      <p:pic>
        <p:nvPicPr>
          <p:cNvPr id="242" name="Google Shape;242;p19"/>
          <p:cNvPicPr preferRelativeResize="0"/>
          <p:nvPr/>
        </p:nvPicPr>
        <p:blipFill rotWithShape="1">
          <a:blip r:embed="rId4">
            <a:alphaModFix/>
          </a:blip>
          <a:srcRect b="0" l="0" r="0" t="0"/>
          <a:stretch/>
        </p:blipFill>
        <p:spPr>
          <a:xfrm>
            <a:off x="3998862" y="1844125"/>
            <a:ext cx="1365224" cy="3017052"/>
          </a:xfrm>
          <a:prstGeom prst="rect">
            <a:avLst/>
          </a:prstGeom>
          <a:noFill/>
          <a:ln>
            <a:noFill/>
          </a:ln>
        </p:spPr>
      </p:pic>
      <p:pic>
        <p:nvPicPr>
          <p:cNvPr id="243" name="Google Shape;243;p19"/>
          <p:cNvPicPr preferRelativeResize="0"/>
          <p:nvPr/>
        </p:nvPicPr>
        <p:blipFill rotWithShape="1">
          <a:blip r:embed="rId5">
            <a:alphaModFix/>
          </a:blip>
          <a:srcRect b="0" l="0" r="0" t="0"/>
          <a:stretch/>
        </p:blipFill>
        <p:spPr>
          <a:xfrm>
            <a:off x="6324876" y="1591273"/>
            <a:ext cx="2113649" cy="3326824"/>
          </a:xfrm>
          <a:prstGeom prst="rect">
            <a:avLst/>
          </a:prstGeom>
          <a:no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0"/>
          <p:cNvSpPr txBox="1"/>
          <p:nvPr/>
        </p:nvSpPr>
        <p:spPr>
          <a:xfrm>
            <a:off x="4327525" y="1127125"/>
            <a:ext cx="18415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 name="Google Shape;250;p20"/>
          <p:cNvSpPr txBox="1"/>
          <p:nvPr/>
        </p:nvSpPr>
        <p:spPr>
          <a:xfrm>
            <a:off x="192250" y="1632900"/>
            <a:ext cx="4824000" cy="4816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Ways you can support your child’s learning: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285750" lvl="1"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Get to know your child’s teacher(s). </a:t>
            </a:r>
            <a:endParaRPr b="0" i="0" sz="2400" u="none" cap="none" strike="noStrike">
              <a:solidFill>
                <a:schemeClr val="dk1"/>
              </a:solidFill>
              <a:latin typeface="Arial"/>
              <a:ea typeface="Arial"/>
              <a:cs typeface="Arial"/>
              <a:sym typeface="Arial"/>
            </a:endParaRPr>
          </a:p>
          <a:p>
            <a:pPr indent="-285750" lvl="1" marL="285750" marR="0" rtl="0" algn="l">
              <a:lnSpc>
                <a:spcPct val="100000"/>
              </a:lnSpc>
              <a:spcBef>
                <a:spcPts val="10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Contact the school when you have questions or concerns. </a:t>
            </a:r>
            <a:endParaRPr b="0" i="0" sz="2400" u="none" cap="none" strike="noStrike">
              <a:solidFill>
                <a:schemeClr val="dk1"/>
              </a:solidFill>
              <a:latin typeface="Arial"/>
              <a:ea typeface="Arial"/>
              <a:cs typeface="Arial"/>
              <a:sym typeface="Arial"/>
            </a:endParaRPr>
          </a:p>
          <a:p>
            <a:pPr indent="-285750" lvl="1" marL="285750" marR="0" rtl="0" algn="l">
              <a:lnSpc>
                <a:spcPct val="100000"/>
              </a:lnSpc>
              <a:spcBef>
                <a:spcPts val="10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Learn what is expected of your child at each grade level and help your child follow through with school expectations. </a:t>
            </a:r>
            <a:endParaRPr b="0" i="0" sz="2400" u="none" cap="none" strike="noStrike">
              <a:solidFill>
                <a:srgbClr val="000000"/>
              </a:solidFill>
              <a:latin typeface="Arial"/>
              <a:ea typeface="Arial"/>
              <a:cs typeface="Arial"/>
              <a:sym typeface="Arial"/>
            </a:endParaRPr>
          </a:p>
          <a:p>
            <a:pPr indent="-171450" lvl="1" marL="742950" marR="0" rtl="0" algn="l">
              <a:lnSpc>
                <a:spcPct val="100000"/>
              </a:lnSpc>
              <a:spcBef>
                <a:spcPts val="10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 name="Google Shape;251;p20"/>
          <p:cNvSpPr/>
          <p:nvPr/>
        </p:nvSpPr>
        <p:spPr>
          <a:xfrm>
            <a:off x="5216300" y="2366118"/>
            <a:ext cx="3724200" cy="3417300"/>
          </a:xfrm>
          <a:prstGeom prst="star7">
            <a:avLst>
              <a:gd fmla="val 34601" name="adj"/>
              <a:gd fmla="val 102572" name="hf"/>
              <a:gd fmla="val 105210" name="vf"/>
            </a:avLst>
          </a:prstGeom>
          <a:gradFill>
            <a:gsLst>
              <a:gs pos="0">
                <a:srgbClr val="FF1A87"/>
              </a:gs>
              <a:gs pos="100000">
                <a:srgbClr val="FF6AA9"/>
              </a:gs>
            </a:gsLst>
            <a:lin ang="16200000" scaled="0"/>
          </a:gradFill>
          <a:ln cap="flat" cmpd="sng" w="9525">
            <a:solidFill>
              <a:srgbClr val="FD3187"/>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highlight>
                <a:srgbClr val="FFFF00"/>
              </a:highlight>
              <a:latin typeface="Arial"/>
              <a:ea typeface="Arial"/>
              <a:cs typeface="Arial"/>
              <a:sym typeface="Arial"/>
            </a:endParaRPr>
          </a:p>
        </p:txBody>
      </p:sp>
      <p:sp>
        <p:nvSpPr>
          <p:cNvPr id="252" name="Google Shape;252;p20"/>
          <p:cNvSpPr txBox="1"/>
          <p:nvPr/>
        </p:nvSpPr>
        <p:spPr>
          <a:xfrm>
            <a:off x="0" y="0"/>
            <a:ext cx="9144000" cy="163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1595D3"/>
                </a:solidFill>
                <a:latin typeface="Calibri"/>
                <a:ea typeface="Calibri"/>
                <a:cs typeface="Calibri"/>
                <a:sym typeface="Calibri"/>
              </a:rPr>
              <a:t>Families are an important part of the educational team </a:t>
            </a:r>
            <a:endParaRPr b="1" i="0" sz="4800" u="none" cap="none" strike="noStrike">
              <a:solidFill>
                <a:srgbClr val="1595D3"/>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animEffect filter="fade" transition="in">
                                      <p:cBhvr>
                                        <p:cTn dur="500"/>
                                        <p:tgtEl>
                                          <p:spTgt spid="2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animEffect filter="fade" transition="in">
                                      <p:cBhvr>
                                        <p:cTn dur="500"/>
                                        <p:tgtEl>
                                          <p:spTgt spid="2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2" st="2"/>
                                            </p:txEl>
                                          </p:spTgt>
                                        </p:tgtEl>
                                        <p:attrNameLst>
                                          <p:attrName>style.visibility</p:attrName>
                                        </p:attrNameLst>
                                      </p:cBhvr>
                                      <p:to>
                                        <p:strVal val="visible"/>
                                      </p:to>
                                    </p:set>
                                    <p:animEffect filter="fade" transition="in">
                                      <p:cBhvr>
                                        <p:cTn dur="500"/>
                                        <p:tgtEl>
                                          <p:spTgt spid="25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3" st="3"/>
                                            </p:txEl>
                                          </p:spTgt>
                                        </p:tgtEl>
                                        <p:attrNameLst>
                                          <p:attrName>style.visibility</p:attrName>
                                        </p:attrNameLst>
                                      </p:cBhvr>
                                      <p:to>
                                        <p:strVal val="visible"/>
                                      </p:to>
                                    </p:set>
                                    <p:animEffect filter="fade" transition="in">
                                      <p:cBhvr>
                                        <p:cTn dur="500"/>
                                        <p:tgtEl>
                                          <p:spTgt spid="25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4" st="4"/>
                                            </p:txEl>
                                          </p:spTgt>
                                        </p:tgtEl>
                                        <p:attrNameLst>
                                          <p:attrName>style.visibility</p:attrName>
                                        </p:attrNameLst>
                                      </p:cBhvr>
                                      <p:to>
                                        <p:strVal val="visible"/>
                                      </p:to>
                                    </p:set>
                                    <p:animEffect filter="fade" transition="in">
                                      <p:cBhvr>
                                        <p:cTn dur="500"/>
                                        <p:tgtEl>
                                          <p:spTgt spid="25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5" st="5"/>
                                            </p:txEl>
                                          </p:spTgt>
                                        </p:tgtEl>
                                        <p:attrNameLst>
                                          <p:attrName>style.visibility</p:attrName>
                                        </p:attrNameLst>
                                      </p:cBhvr>
                                      <p:to>
                                        <p:strVal val="visible"/>
                                      </p:to>
                                    </p:set>
                                    <p:animEffect filter="fade" transition="in">
                                      <p:cBhvr>
                                        <p:cTn dur="500"/>
                                        <p:tgtEl>
                                          <p:spTgt spid="25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1"/>
          <p:cNvSpPr txBox="1"/>
          <p:nvPr>
            <p:ph type="title"/>
          </p:nvPr>
        </p:nvSpPr>
        <p:spPr>
          <a:xfrm>
            <a:off x="0" y="0"/>
            <a:ext cx="9144000" cy="1327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lang="en-US" sz="4320"/>
              <a:t>Families are an important part of the educational team </a:t>
            </a:r>
            <a:endParaRPr sz="4320"/>
          </a:p>
        </p:txBody>
      </p:sp>
      <p:sp>
        <p:nvSpPr>
          <p:cNvPr id="259" name="Google Shape;259;p21"/>
          <p:cNvSpPr txBox="1"/>
          <p:nvPr/>
        </p:nvSpPr>
        <p:spPr>
          <a:xfrm>
            <a:off x="4327525" y="1127125"/>
            <a:ext cx="18415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 name="Google Shape;260;p21"/>
          <p:cNvSpPr txBox="1"/>
          <p:nvPr/>
        </p:nvSpPr>
        <p:spPr>
          <a:xfrm>
            <a:off x="344375" y="1622350"/>
            <a:ext cx="5810700" cy="4481400"/>
          </a:xfrm>
          <a:prstGeom prst="rect">
            <a:avLst/>
          </a:prstGeom>
          <a:noFill/>
          <a:ln>
            <a:noFill/>
          </a:ln>
        </p:spPr>
        <p:txBody>
          <a:bodyPr anchorCtr="0" anchor="t" bIns="45700" lIns="91425" spcFirstLastPara="1" rIns="91425" wrap="square" tIns="45700">
            <a:spAutoFit/>
          </a:bodyPr>
          <a:lstStyle/>
          <a:p>
            <a:pPr indent="-261937" lvl="1"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Become involved in your school’s meetings and activities and know your rights as a parents. </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261937" lvl="1"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Work with other families and teachers to revise your school plan (SCIP) and Family Engagement Plan.</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261937" lvl="1"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Attend your children’s school conferences and family activities designed to help your children succeed.</a:t>
            </a:r>
            <a:endParaRPr b="0" i="0" sz="2400" u="none" cap="none" strike="noStrike">
              <a:solidFill>
                <a:srgbClr val="000000"/>
              </a:solidFill>
              <a:latin typeface="Arial"/>
              <a:ea typeface="Arial"/>
              <a:cs typeface="Arial"/>
              <a:sym typeface="Arial"/>
            </a:endParaRPr>
          </a:p>
        </p:txBody>
      </p:sp>
      <p:pic>
        <p:nvPicPr>
          <p:cNvPr id="261" name="Google Shape;261;p21"/>
          <p:cNvPicPr preferRelativeResize="0"/>
          <p:nvPr/>
        </p:nvPicPr>
        <p:blipFill rotWithShape="1">
          <a:blip r:embed="rId3">
            <a:alphaModFix/>
          </a:blip>
          <a:srcRect b="0" l="0" r="0" t="0"/>
          <a:stretch/>
        </p:blipFill>
        <p:spPr>
          <a:xfrm>
            <a:off x="6021792" y="1622400"/>
            <a:ext cx="2981934" cy="448129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xEl>
                                              <p:pRg end="0" st="0"/>
                                            </p:txEl>
                                          </p:spTgt>
                                        </p:tgtEl>
                                        <p:attrNameLst>
                                          <p:attrName>style.visibility</p:attrName>
                                        </p:attrNameLst>
                                      </p:cBhvr>
                                      <p:to>
                                        <p:strVal val="visible"/>
                                      </p:to>
                                    </p:set>
                                    <p:animEffect filter="fade" transition="in">
                                      <p:cBhvr>
                                        <p:cTn dur="500"/>
                                        <p:tgtEl>
                                          <p:spTgt spid="2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xEl>
                                              <p:pRg end="1" st="1"/>
                                            </p:txEl>
                                          </p:spTgt>
                                        </p:tgtEl>
                                        <p:attrNameLst>
                                          <p:attrName>style.visibility</p:attrName>
                                        </p:attrNameLst>
                                      </p:cBhvr>
                                      <p:to>
                                        <p:strVal val="visible"/>
                                      </p:to>
                                    </p:set>
                                    <p:animEffect filter="fade" transition="in">
                                      <p:cBhvr>
                                        <p:cTn dur="500"/>
                                        <p:tgtEl>
                                          <p:spTgt spid="2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xEl>
                                              <p:pRg end="2" st="2"/>
                                            </p:txEl>
                                          </p:spTgt>
                                        </p:tgtEl>
                                        <p:attrNameLst>
                                          <p:attrName>style.visibility</p:attrName>
                                        </p:attrNameLst>
                                      </p:cBhvr>
                                      <p:to>
                                        <p:strVal val="visible"/>
                                      </p:to>
                                    </p:set>
                                    <p:animEffect filter="fade" transition="in">
                                      <p:cBhvr>
                                        <p:cTn dur="500"/>
                                        <p:tgtEl>
                                          <p:spTgt spid="26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txBox="1"/>
          <p:nvPr/>
        </p:nvSpPr>
        <p:spPr>
          <a:xfrm>
            <a:off x="4327525" y="1127125"/>
            <a:ext cx="18415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 name="Google Shape;107;p2"/>
          <p:cNvSpPr/>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1595D3"/>
                </a:solidFill>
                <a:latin typeface="Calibri"/>
                <a:ea typeface="Calibri"/>
                <a:cs typeface="Calibri"/>
                <a:sym typeface="Calibri"/>
              </a:rPr>
              <a:t>What is Title I?</a:t>
            </a:r>
            <a:endParaRPr b="0" i="0" sz="4800" u="none" cap="none" strike="noStrike">
              <a:solidFill>
                <a:srgbClr val="1595D3"/>
              </a:solidFill>
              <a:latin typeface="Calibri"/>
              <a:ea typeface="Calibri"/>
              <a:cs typeface="Calibri"/>
              <a:sym typeface="Calibri"/>
            </a:endParaRPr>
          </a:p>
        </p:txBody>
      </p:sp>
      <p:sp>
        <p:nvSpPr>
          <p:cNvPr id="108" name="Google Shape;108;p2"/>
          <p:cNvSpPr txBox="1"/>
          <p:nvPr/>
        </p:nvSpPr>
        <p:spPr>
          <a:xfrm>
            <a:off x="856010" y="1727200"/>
            <a:ext cx="80772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United States Federal Government’s largest education program to support public schools.</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125050" y="3384688"/>
            <a:ext cx="6560100" cy="23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Arial"/>
                <a:ea typeface="Arial"/>
                <a:cs typeface="Arial"/>
                <a:sym typeface="Arial"/>
              </a:rPr>
              <a:t>The Purpose: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To help </a:t>
            </a:r>
            <a:r>
              <a:rPr b="1" i="0" lang="en-US" sz="2400" u="none" cap="none" strike="noStrike">
                <a:solidFill>
                  <a:schemeClr val="dk1"/>
                </a:solidFill>
                <a:latin typeface="Arial"/>
                <a:ea typeface="Arial"/>
                <a:cs typeface="Arial"/>
                <a:sym typeface="Arial"/>
              </a:rPr>
              <a:t>every child </a:t>
            </a:r>
            <a:r>
              <a:rPr b="0" i="0" lang="en-US" sz="2400" u="none" cap="none" strike="noStrike">
                <a:solidFill>
                  <a:schemeClr val="dk1"/>
                </a:solidFill>
                <a:latin typeface="Arial"/>
                <a:ea typeface="Arial"/>
                <a:cs typeface="Arial"/>
                <a:sym typeface="Arial"/>
              </a:rPr>
              <a:t>receive a high quality education and to achieve the high academic standards set by the State of Minnesota.</a:t>
            </a:r>
            <a:endParaRPr b="0" i="0" sz="1400" u="none" cap="none" strike="noStrike">
              <a:solidFill>
                <a:srgbClr val="000000"/>
              </a:solidFill>
              <a:latin typeface="Arial"/>
              <a:ea typeface="Arial"/>
              <a:cs typeface="Arial"/>
              <a:sym typeface="Arial"/>
            </a:endParaRPr>
          </a:p>
        </p:txBody>
      </p:sp>
      <p:pic>
        <p:nvPicPr>
          <p:cNvPr descr="United States Department of Education" id="110" name="Google Shape;110;p2">
            <a:hlinkClick r:id="rId3"/>
          </p:cNvPr>
          <p:cNvPicPr preferRelativeResize="0"/>
          <p:nvPr/>
        </p:nvPicPr>
        <p:blipFill rotWithShape="1">
          <a:blip r:embed="rId4">
            <a:alphaModFix/>
          </a:blip>
          <a:srcRect b="0" l="0" r="0" t="0"/>
          <a:stretch/>
        </p:blipFill>
        <p:spPr>
          <a:xfrm>
            <a:off x="125048" y="1584325"/>
            <a:ext cx="1172308" cy="1172309"/>
          </a:xfrm>
          <a:prstGeom prst="rect">
            <a:avLst/>
          </a:prstGeom>
          <a:noFill/>
          <a:ln>
            <a:noFill/>
          </a:ln>
        </p:spPr>
      </p:pic>
      <p:pic>
        <p:nvPicPr>
          <p:cNvPr id="111" name="Google Shape;111;p2"/>
          <p:cNvPicPr preferRelativeResize="0"/>
          <p:nvPr/>
        </p:nvPicPr>
        <p:blipFill rotWithShape="1">
          <a:blip r:embed="rId5">
            <a:alphaModFix/>
          </a:blip>
          <a:srcRect b="0" l="0" r="0" t="0"/>
          <a:stretch/>
        </p:blipFill>
        <p:spPr>
          <a:xfrm>
            <a:off x="6731901" y="2756624"/>
            <a:ext cx="1802506" cy="356432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200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2"/>
          <p:cNvSpPr txBox="1"/>
          <p:nvPr/>
        </p:nvSpPr>
        <p:spPr>
          <a:xfrm>
            <a:off x="4327525" y="1127125"/>
            <a:ext cx="18415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8" name="Google Shape;268;p22"/>
          <p:cNvSpPr/>
          <p:nvPr/>
        </p:nvSpPr>
        <p:spPr>
          <a:xfrm>
            <a:off x="2400300" y="2226078"/>
            <a:ext cx="4038600" cy="3606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Call the Title I Office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651-632-3790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Talk to your school’s principal or parent liaison.</a:t>
            </a:r>
            <a:endParaRPr b="0" i="0" sz="1400" u="none" cap="none" strike="noStrike">
              <a:solidFill>
                <a:srgbClr val="000000"/>
              </a:solidFill>
              <a:latin typeface="Arial"/>
              <a:ea typeface="Arial"/>
              <a:cs typeface="Arial"/>
              <a:sym typeface="Arial"/>
            </a:endParaRPr>
          </a:p>
        </p:txBody>
      </p:sp>
      <p:sp>
        <p:nvSpPr>
          <p:cNvPr id="269" name="Google Shape;269;p22"/>
          <p:cNvSpPr txBox="1"/>
          <p:nvPr>
            <p:ph type="title"/>
          </p:nvPr>
        </p:nvSpPr>
        <p:spPr>
          <a:xfrm>
            <a:off x="0" y="0"/>
            <a:ext cx="9144000" cy="1127100"/>
          </a:xfrm>
          <a:prstGeom prst="rect">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lang="en-US">
                <a:solidFill>
                  <a:schemeClr val="lt1"/>
                </a:solidFill>
                <a:latin typeface="Calibri"/>
                <a:ea typeface="Calibri"/>
                <a:cs typeface="Calibri"/>
                <a:sym typeface="Calibri"/>
              </a:rPr>
              <a:t> For More Information About Title I</a:t>
            </a:r>
            <a:endParaRPr/>
          </a:p>
        </p:txBody>
      </p:sp>
      <p:pic>
        <p:nvPicPr>
          <p:cNvPr id="270" name="Google Shape;270;p22"/>
          <p:cNvPicPr preferRelativeResize="0"/>
          <p:nvPr/>
        </p:nvPicPr>
        <p:blipFill rotWithShape="1">
          <a:blip r:embed="rId3">
            <a:alphaModFix/>
          </a:blip>
          <a:srcRect b="0" l="0" r="0" t="0"/>
          <a:stretch/>
        </p:blipFill>
        <p:spPr>
          <a:xfrm>
            <a:off x="6627750" y="1390450"/>
            <a:ext cx="2263000" cy="2263000"/>
          </a:xfrm>
          <a:prstGeom prst="rect">
            <a:avLst/>
          </a:prstGeom>
          <a:noFill/>
          <a:ln>
            <a:noFill/>
          </a:ln>
        </p:spPr>
      </p:pic>
      <p:pic>
        <p:nvPicPr>
          <p:cNvPr id="271" name="Google Shape;271;p22"/>
          <p:cNvPicPr preferRelativeResize="0"/>
          <p:nvPr/>
        </p:nvPicPr>
        <p:blipFill rotWithShape="1">
          <a:blip r:embed="rId4">
            <a:alphaModFix/>
          </a:blip>
          <a:srcRect b="0" l="0" r="0" t="0"/>
          <a:stretch/>
        </p:blipFill>
        <p:spPr>
          <a:xfrm>
            <a:off x="137300" y="4027950"/>
            <a:ext cx="2263000" cy="22630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1" y="5200948"/>
            <a:ext cx="9144000" cy="173659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 name="Google Shape;118;p3"/>
          <p:cNvSpPr txBox="1"/>
          <p:nvPr/>
        </p:nvSpPr>
        <p:spPr>
          <a:xfrm>
            <a:off x="4327525" y="1127125"/>
            <a:ext cx="18415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9" name="Google Shape;119;p3"/>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solidFill>
                  <a:srgbClr val="1595D3"/>
                </a:solidFill>
              </a:rPr>
              <a:t>How is Title I funded?</a:t>
            </a:r>
            <a:endParaRPr sz="4800">
              <a:solidFill>
                <a:srgbClr val="1595D3"/>
              </a:solidFill>
            </a:endParaRPr>
          </a:p>
        </p:txBody>
      </p:sp>
      <p:sp>
        <p:nvSpPr>
          <p:cNvPr id="120" name="Google Shape;120;p3"/>
          <p:cNvSpPr txBox="1"/>
          <p:nvPr>
            <p:ph idx="1" type="body"/>
          </p:nvPr>
        </p:nvSpPr>
        <p:spPr>
          <a:xfrm>
            <a:off x="263525" y="131945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00"/>
              <a:buChar char="•"/>
            </a:pPr>
            <a:r>
              <a:rPr lang="en-US"/>
              <a:t>Title I funds flow from the U.S. Department of Education to the Minnesota Department of Education (MDE). Then to the school district based on poverty data.</a:t>
            </a:r>
            <a:endParaRPr/>
          </a:p>
        </p:txBody>
      </p:sp>
      <p:sp>
        <p:nvSpPr>
          <p:cNvPr id="121" name="Google Shape;121;p3"/>
          <p:cNvSpPr txBox="1"/>
          <p:nvPr>
            <p:ph idx="2" type="body"/>
          </p:nvPr>
        </p:nvSpPr>
        <p:spPr>
          <a:xfrm>
            <a:off x="4511675" y="130040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00"/>
              <a:buChar char="•"/>
            </a:pPr>
            <a:r>
              <a:rPr lang="en-US"/>
              <a:t>The district allocates Title I funds to schools based on the percentage of students receiving free or reduced lunch. </a:t>
            </a:r>
            <a:endParaRPr/>
          </a:p>
        </p:txBody>
      </p:sp>
      <p:pic>
        <p:nvPicPr>
          <p:cNvPr descr="C:\Users\e511834\AppData\Local\Microsoft\Windows\Temporary Internet Files\Content.IE5\OM6L62X3\U.S.-Capitol[1].jpg" id="122" name="Google Shape;122;p3"/>
          <p:cNvPicPr preferRelativeResize="0"/>
          <p:nvPr/>
        </p:nvPicPr>
        <p:blipFill rotWithShape="1">
          <a:blip r:embed="rId3">
            <a:alphaModFix/>
          </a:blip>
          <a:srcRect b="0" l="0" r="0" t="0"/>
          <a:stretch/>
        </p:blipFill>
        <p:spPr>
          <a:xfrm>
            <a:off x="1665570" y="5486400"/>
            <a:ext cx="1254152" cy="675313"/>
          </a:xfrm>
          <a:prstGeom prst="rect">
            <a:avLst/>
          </a:prstGeom>
          <a:noFill/>
          <a:ln>
            <a:noFill/>
          </a:ln>
        </p:spPr>
      </p:pic>
      <p:pic>
        <p:nvPicPr>
          <p:cNvPr descr="C:\Users\e511834\AppData\Local\Microsoft\Windows\Temporary Internet Files\Content.IE5\AAIYXPT1\Minnesota-county-map[1].gif" id="123" name="Google Shape;123;p3"/>
          <p:cNvPicPr preferRelativeResize="0"/>
          <p:nvPr/>
        </p:nvPicPr>
        <p:blipFill rotWithShape="1">
          <a:blip r:embed="rId4">
            <a:alphaModFix/>
          </a:blip>
          <a:srcRect b="0" l="0" r="0" t="0"/>
          <a:stretch/>
        </p:blipFill>
        <p:spPr>
          <a:xfrm>
            <a:off x="3152774" y="5121410"/>
            <a:ext cx="925077" cy="1025629"/>
          </a:xfrm>
          <a:prstGeom prst="rect">
            <a:avLst/>
          </a:prstGeom>
          <a:noFill/>
          <a:ln>
            <a:noFill/>
          </a:ln>
        </p:spPr>
      </p:pic>
      <p:pic>
        <p:nvPicPr>
          <p:cNvPr descr="SPPS Map " id="124" name="Google Shape;124;p3"/>
          <p:cNvPicPr preferRelativeResize="0"/>
          <p:nvPr/>
        </p:nvPicPr>
        <p:blipFill rotWithShape="1">
          <a:blip r:embed="rId5">
            <a:alphaModFix/>
          </a:blip>
          <a:srcRect b="0" l="0" r="0" t="0"/>
          <a:stretch/>
        </p:blipFill>
        <p:spPr>
          <a:xfrm>
            <a:off x="5866619" y="5253064"/>
            <a:ext cx="1143781" cy="836655"/>
          </a:xfrm>
          <a:prstGeom prst="rect">
            <a:avLst/>
          </a:prstGeom>
          <a:noFill/>
          <a:ln>
            <a:noFill/>
          </a:ln>
        </p:spPr>
      </p:pic>
      <p:pic>
        <p:nvPicPr>
          <p:cNvPr id="125" name="Google Shape;125;p3"/>
          <p:cNvPicPr preferRelativeResize="0"/>
          <p:nvPr/>
        </p:nvPicPr>
        <p:blipFill rotWithShape="1">
          <a:blip r:embed="rId6">
            <a:alphaModFix/>
          </a:blip>
          <a:srcRect b="0" l="0" r="0" t="0"/>
          <a:stretch/>
        </p:blipFill>
        <p:spPr>
          <a:xfrm>
            <a:off x="1250156" y="6069243"/>
            <a:ext cx="6154737" cy="838200"/>
          </a:xfrm>
          <a:prstGeom prst="rect">
            <a:avLst/>
          </a:prstGeom>
          <a:noFill/>
          <a:ln>
            <a:noFill/>
          </a:ln>
        </p:spPr>
      </p:pic>
      <p:pic>
        <p:nvPicPr>
          <p:cNvPr id="126" name="Google Shape;126;p3"/>
          <p:cNvPicPr preferRelativeResize="0"/>
          <p:nvPr/>
        </p:nvPicPr>
        <p:blipFill rotWithShape="1">
          <a:blip r:embed="rId7">
            <a:alphaModFix/>
          </a:blip>
          <a:srcRect b="0" l="6369" r="6378" t="0"/>
          <a:stretch/>
        </p:blipFill>
        <p:spPr>
          <a:xfrm>
            <a:off x="4455944" y="5393927"/>
            <a:ext cx="1032593" cy="675325"/>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p:nvPr/>
        </p:nvSpPr>
        <p:spPr>
          <a:xfrm>
            <a:off x="0" y="344002"/>
            <a:ext cx="9025500" cy="8155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700"/>
              <a:buFont typeface="Arial"/>
              <a:buNone/>
            </a:pPr>
            <a:r>
              <a:rPr b="1" i="0" lang="en-US" sz="4700" u="none" cap="none" strike="noStrike">
                <a:solidFill>
                  <a:srgbClr val="1595D3"/>
                </a:solidFill>
                <a:latin typeface="Comic Sans MS"/>
                <a:ea typeface="Comic Sans MS"/>
                <a:cs typeface="Comic Sans MS"/>
                <a:sym typeface="Comic Sans MS"/>
              </a:rPr>
              <a:t>Eligible Schools in 2020-2021</a:t>
            </a:r>
            <a:endParaRPr b="1" i="0" sz="4700" u="none" cap="none" strike="noStrike">
              <a:solidFill>
                <a:srgbClr val="1595D3"/>
              </a:solidFill>
              <a:latin typeface="Comic Sans MS"/>
              <a:ea typeface="Comic Sans MS"/>
              <a:cs typeface="Comic Sans MS"/>
              <a:sym typeface="Comic Sans MS"/>
            </a:endParaRPr>
          </a:p>
        </p:txBody>
      </p:sp>
      <p:cxnSp>
        <p:nvCxnSpPr>
          <p:cNvPr id="133" name="Google Shape;133;p4"/>
          <p:cNvCxnSpPr/>
          <p:nvPr/>
        </p:nvCxnSpPr>
        <p:spPr>
          <a:xfrm>
            <a:off x="4016208" y="4997694"/>
            <a:ext cx="1633500" cy="0"/>
          </a:xfrm>
          <a:prstGeom prst="straightConnector1">
            <a:avLst/>
          </a:prstGeom>
          <a:noFill/>
          <a:ln cap="flat" cmpd="sng" w="25400">
            <a:solidFill>
              <a:schemeClr val="accent6"/>
            </a:solidFill>
            <a:prstDash val="solid"/>
            <a:round/>
            <a:headEnd len="sm" w="sm" type="none"/>
            <a:tailEnd len="med" w="med" type="stealth"/>
          </a:ln>
          <a:effectLst>
            <a:outerShdw blurRad="40000" rotWithShape="0" dir="5400000" dist="20000">
              <a:srgbClr val="000000">
                <a:alpha val="36862"/>
              </a:srgbClr>
            </a:outerShdw>
          </a:effectLst>
        </p:spPr>
      </p:cxnSp>
      <p:pic>
        <p:nvPicPr>
          <p:cNvPr descr="C:\Users\e511834\AppData\Local\Microsoft\Windows\Temporary Internet Files\Content.IE5\HU47QXYZ\dollar-sign[1].gif" id="134" name="Google Shape;134;p4"/>
          <p:cNvPicPr preferRelativeResize="0"/>
          <p:nvPr/>
        </p:nvPicPr>
        <p:blipFill rotWithShape="1">
          <a:blip r:embed="rId3">
            <a:alphaModFix/>
          </a:blip>
          <a:srcRect b="0" l="0" r="0" t="0"/>
          <a:stretch/>
        </p:blipFill>
        <p:spPr>
          <a:xfrm>
            <a:off x="4401955" y="4566687"/>
            <a:ext cx="862013" cy="862013"/>
          </a:xfrm>
          <a:prstGeom prst="rect">
            <a:avLst/>
          </a:prstGeom>
          <a:noFill/>
          <a:ln>
            <a:noFill/>
          </a:ln>
        </p:spPr>
      </p:pic>
      <p:sp>
        <p:nvSpPr>
          <p:cNvPr id="135" name="Google Shape;135;p4"/>
          <p:cNvSpPr txBox="1"/>
          <p:nvPr>
            <p:ph idx="1" type="body"/>
          </p:nvPr>
        </p:nvSpPr>
        <p:spPr>
          <a:xfrm>
            <a:off x="94200" y="1533434"/>
            <a:ext cx="8931300" cy="2233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00"/>
              <a:buChar char="•"/>
            </a:pPr>
            <a:r>
              <a:rPr lang="en-US">
                <a:solidFill>
                  <a:schemeClr val="dk1"/>
                </a:solidFill>
              </a:rPr>
              <a:t>54 elementary, secondary and alternative schools in Saint Paul receive Title I funds. </a:t>
            </a:r>
            <a:endParaRPr>
              <a:solidFill>
                <a:schemeClr val="dk1"/>
              </a:solidFill>
            </a:endParaRPr>
          </a:p>
          <a:p>
            <a:pPr indent="-342900" lvl="0" marL="342900" rtl="0" algn="l">
              <a:lnSpc>
                <a:spcPct val="100000"/>
              </a:lnSpc>
              <a:spcBef>
                <a:spcPts val="1000"/>
              </a:spcBef>
              <a:spcAft>
                <a:spcPts val="1000"/>
              </a:spcAft>
              <a:buSzPts val="2800"/>
              <a:buChar char="•"/>
            </a:pPr>
            <a:r>
              <a:rPr lang="en-US">
                <a:solidFill>
                  <a:schemeClr val="dk1"/>
                </a:solidFill>
              </a:rPr>
              <a:t>Schools with a concentration 40% or more of the students eligible to receive free or reduced priced lunch receive Title I funding. This percentage can change each year. </a:t>
            </a:r>
            <a:endParaRPr/>
          </a:p>
        </p:txBody>
      </p:sp>
      <p:pic>
        <p:nvPicPr>
          <p:cNvPr id="136" name="Google Shape;136;p4"/>
          <p:cNvPicPr preferRelativeResize="0"/>
          <p:nvPr/>
        </p:nvPicPr>
        <p:blipFill rotWithShape="1">
          <a:blip r:embed="rId4">
            <a:alphaModFix/>
          </a:blip>
          <a:srcRect b="0" l="6369" r="6378" t="0"/>
          <a:stretch/>
        </p:blipFill>
        <p:spPr>
          <a:xfrm>
            <a:off x="776585" y="4176946"/>
            <a:ext cx="2765500" cy="1808675"/>
          </a:xfrm>
          <a:prstGeom prst="rect">
            <a:avLst/>
          </a:prstGeom>
          <a:noFill/>
          <a:ln>
            <a:noFill/>
          </a:ln>
        </p:spPr>
      </p:pic>
      <p:pic>
        <p:nvPicPr>
          <p:cNvPr id="137" name="Google Shape;137;p4"/>
          <p:cNvPicPr preferRelativeResize="0"/>
          <p:nvPr/>
        </p:nvPicPr>
        <p:blipFill rotWithShape="1">
          <a:blip r:embed="rId5">
            <a:alphaModFix/>
          </a:blip>
          <a:srcRect b="0" l="0" r="0" t="0"/>
          <a:stretch/>
        </p:blipFill>
        <p:spPr>
          <a:xfrm>
            <a:off x="5649706" y="3721313"/>
            <a:ext cx="2719937" cy="2719937"/>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5"/>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solidFill>
                  <a:srgbClr val="1595D3"/>
                </a:solidFill>
                <a:latin typeface="Comic Sans MS"/>
                <a:ea typeface="Comic Sans MS"/>
                <a:cs typeface="Comic Sans MS"/>
                <a:sym typeface="Comic Sans MS"/>
              </a:rPr>
              <a:t>Title I in the Schools</a:t>
            </a:r>
            <a:endParaRPr sz="4800">
              <a:solidFill>
                <a:srgbClr val="1595D3"/>
              </a:solidFill>
            </a:endParaRPr>
          </a:p>
        </p:txBody>
      </p:sp>
      <p:sp>
        <p:nvSpPr>
          <p:cNvPr id="144" name="Google Shape;144;p5"/>
          <p:cNvSpPr txBox="1"/>
          <p:nvPr/>
        </p:nvSpPr>
        <p:spPr>
          <a:xfrm>
            <a:off x="381000" y="1453665"/>
            <a:ext cx="8382000" cy="1246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Each school decides how Title I funds will be used in their school to improve education for all children</a:t>
            </a:r>
            <a:r>
              <a:rPr b="0" i="0" lang="en-US"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 name="Google Shape;145;p5"/>
          <p:cNvSpPr txBox="1"/>
          <p:nvPr/>
        </p:nvSpPr>
        <p:spPr>
          <a:xfrm>
            <a:off x="381000" y="2171700"/>
            <a:ext cx="7791450" cy="3416320"/>
          </a:xfrm>
          <a:prstGeom prst="rect">
            <a:avLst/>
          </a:prstGeom>
          <a:noFill/>
          <a:ln>
            <a:noFill/>
          </a:ln>
        </p:spPr>
        <p:txBody>
          <a:bodyPr anchorCtr="0" anchor="t" bIns="45700" lIns="91425" spcFirstLastPara="1" rIns="91425" wrap="square" tIns="45700">
            <a:spAutoFit/>
          </a:bodyPr>
          <a:lstStyle/>
          <a:p>
            <a:pPr indent="-158750" lvl="0" marL="285750" marR="0" rtl="0" algn="l">
              <a:lnSpc>
                <a:spcPct val="100000"/>
              </a:lnSpc>
              <a:spcBef>
                <a:spcPts val="0"/>
              </a:spcBef>
              <a:spcAft>
                <a:spcPts val="0"/>
              </a:spcAft>
              <a:buClr>
                <a:srgbClr val="404040"/>
              </a:buClr>
              <a:buSzPts val="2000"/>
              <a:buFont typeface="Arial"/>
              <a:buNone/>
            </a:pPr>
            <a:r>
              <a:t/>
            </a:r>
            <a:endParaRPr b="0" i="0" sz="2000" u="none" cap="none" strike="noStrike">
              <a:solidFill>
                <a:schemeClr val="dk1"/>
              </a:solidFill>
              <a:latin typeface="Arial"/>
              <a:ea typeface="Arial"/>
              <a:cs typeface="Arial"/>
              <a:sym typeface="Arial"/>
            </a:endParaRPr>
          </a:p>
          <a:p>
            <a:pPr indent="-285750" lvl="0" marL="285750" marR="0" rtl="0" algn="l">
              <a:lnSpc>
                <a:spcPct val="100000"/>
              </a:lnSpc>
              <a:spcBef>
                <a:spcPts val="400"/>
              </a:spcBef>
              <a:spcAft>
                <a:spcPts val="0"/>
              </a:spcAft>
              <a:buClr>
                <a:srgbClr val="404040"/>
              </a:buClr>
              <a:buSzPts val="2000"/>
              <a:buFont typeface="Arial"/>
              <a:buChar char="–"/>
            </a:pPr>
            <a:r>
              <a:rPr b="0" i="0" lang="en-US" sz="2000" u="none" cap="none" strike="noStrike">
                <a:solidFill>
                  <a:schemeClr val="dk1"/>
                </a:solidFill>
                <a:latin typeface="Arial"/>
                <a:ea typeface="Arial"/>
                <a:cs typeface="Arial"/>
                <a:sym typeface="Arial"/>
              </a:rPr>
              <a:t>Data is reviewed to determine the greatest need for improvement in the school.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400"/>
              </a:spcBef>
              <a:spcAft>
                <a:spcPts val="0"/>
              </a:spcAft>
              <a:buClr>
                <a:srgbClr val="404040"/>
              </a:buClr>
              <a:buSzPts val="2000"/>
              <a:buFont typeface="Arial"/>
              <a:buChar char="–"/>
            </a:pPr>
            <a:r>
              <a:rPr b="0" i="0" lang="en-US" sz="2000" u="none" cap="none" strike="noStrike">
                <a:solidFill>
                  <a:schemeClr val="dk1"/>
                </a:solidFill>
                <a:latin typeface="Arial"/>
                <a:ea typeface="Arial"/>
                <a:cs typeface="Arial"/>
                <a:sym typeface="Arial"/>
              </a:rPr>
              <a:t>The school staff, with the input of parents, develops a school improvement plan with specific strategies to improve student achievement across the school.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400"/>
              </a:spcBef>
              <a:spcAft>
                <a:spcPts val="0"/>
              </a:spcAft>
              <a:buClr>
                <a:srgbClr val="404040"/>
              </a:buClr>
              <a:buSzPts val="2000"/>
              <a:buFont typeface="Arial"/>
              <a:buChar char="–"/>
            </a:pPr>
            <a:r>
              <a:rPr b="0" i="0" lang="en-US" sz="2000" u="none" cap="none" strike="noStrike">
                <a:solidFill>
                  <a:schemeClr val="dk1"/>
                </a:solidFill>
                <a:latin typeface="Arial"/>
                <a:ea typeface="Arial"/>
                <a:cs typeface="Arial"/>
                <a:sym typeface="Arial"/>
              </a:rPr>
              <a:t>Teachers, administrators and parents work together to prioritize how Title I funds will be used to support the school’s strategies to improve education for all students.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2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6"/>
          <p:cNvSpPr txBox="1"/>
          <p:nvPr>
            <p:ph type="title"/>
          </p:nvPr>
        </p:nvSpPr>
        <p:spPr>
          <a:xfrm>
            <a:off x="0" y="0"/>
            <a:ext cx="9144000" cy="1146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000"/>
              <a:t>Our School Continuous Improvement Plan</a:t>
            </a:r>
            <a:endParaRPr sz="4000"/>
          </a:p>
        </p:txBody>
      </p:sp>
      <p:sp>
        <p:nvSpPr>
          <p:cNvPr id="152" name="Google Shape;152;p6"/>
          <p:cNvSpPr txBox="1"/>
          <p:nvPr/>
        </p:nvSpPr>
        <p:spPr>
          <a:xfrm>
            <a:off x="228600" y="1752600"/>
            <a:ext cx="3048000" cy="4382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Our school continuous improvement strategies are:</a:t>
            </a:r>
            <a:endParaRPr sz="18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600">
                <a:solidFill>
                  <a:srgbClr val="404040"/>
                </a:solidFill>
              </a:rPr>
              <a:t>–</a:t>
            </a:r>
            <a:r>
              <a:rPr lang="en-US" sz="1600">
                <a:solidFill>
                  <a:schemeClr val="dk1"/>
                </a:solidFill>
              </a:rPr>
              <a:t>Reading</a:t>
            </a:r>
            <a:endParaRPr sz="16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600">
                <a:solidFill>
                  <a:srgbClr val="404040"/>
                </a:solidFill>
              </a:rPr>
              <a:t>–</a:t>
            </a:r>
            <a:r>
              <a:rPr lang="en-US" sz="1600">
                <a:solidFill>
                  <a:schemeClr val="dk1"/>
                </a:solidFill>
              </a:rPr>
              <a:t>Math</a:t>
            </a:r>
            <a:endParaRPr sz="16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600">
                <a:solidFill>
                  <a:srgbClr val="404040"/>
                </a:solidFill>
              </a:rPr>
              <a:t>–</a:t>
            </a:r>
            <a:r>
              <a:rPr lang="en-US" sz="1600">
                <a:solidFill>
                  <a:schemeClr val="dk1"/>
                </a:solidFill>
              </a:rPr>
              <a:t>Culture Climate</a:t>
            </a:r>
            <a:endParaRPr sz="16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600">
                <a:solidFill>
                  <a:schemeClr val="dk1"/>
                </a:solidFill>
              </a:rPr>
              <a:t>Strategies are listed in the SCIP at a Glance</a:t>
            </a:r>
            <a:endParaRPr sz="1600">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sz="1600">
                <a:solidFill>
                  <a:srgbClr val="00349E"/>
                </a:solidFill>
              </a:rPr>
              <a:t>At The Heights we use Title I funds to support our SCIP strategies by funding staff positions such as a Parent Liaison, Learning Lead and  Behavior Intervention Specialist.</a:t>
            </a:r>
            <a:endParaRPr sz="1600">
              <a:solidFill>
                <a:srgbClr val="00349E"/>
              </a:solidFill>
            </a:endParaRPr>
          </a:p>
          <a:p>
            <a:pPr indent="0" lvl="0" marL="0" marR="0" rtl="0" algn="l">
              <a:lnSpc>
                <a:spcPct val="100000"/>
              </a:lnSpc>
              <a:spcBef>
                <a:spcPts val="900"/>
              </a:spcBef>
              <a:spcAft>
                <a:spcPts val="0"/>
              </a:spcAft>
              <a:buClr>
                <a:srgbClr val="000000"/>
              </a:buClr>
              <a:buSzPts val="1800"/>
              <a:buFont typeface="Arial"/>
              <a:buNone/>
            </a:pPr>
            <a:r>
              <a:t/>
            </a:r>
            <a:endParaRPr sz="1800">
              <a:solidFill>
                <a:schemeClr val="dk1"/>
              </a:solidFill>
            </a:endParaRPr>
          </a:p>
        </p:txBody>
      </p:sp>
      <p:sp>
        <p:nvSpPr>
          <p:cNvPr id="153" name="Google Shape;153;p6"/>
          <p:cNvSpPr txBox="1"/>
          <p:nvPr/>
        </p:nvSpPr>
        <p:spPr>
          <a:xfrm>
            <a:off x="3820233" y="5112136"/>
            <a:ext cx="52284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Arial"/>
                <a:ea typeface="Arial"/>
                <a:cs typeface="Arial"/>
                <a:sym typeface="Arial"/>
              </a:rPr>
              <a:t>SCIPs are continuously monitored, reviewed and revised based implementation and student data. </a:t>
            </a:r>
            <a:r>
              <a:rPr b="1" i="1" lang="en-US" sz="1400" u="none" cap="none" strike="noStrike">
                <a:solidFill>
                  <a:schemeClr val="dk1"/>
                </a:solidFill>
                <a:latin typeface="Arial"/>
                <a:ea typeface="Arial"/>
                <a:cs typeface="Arial"/>
                <a:sym typeface="Arial"/>
              </a:rPr>
              <a:t>Input from parents in that process is valuable. </a:t>
            </a:r>
            <a:endParaRPr b="0" i="0" sz="1400" u="none" cap="none" strike="noStrike">
              <a:solidFill>
                <a:srgbClr val="000000"/>
              </a:solidFill>
              <a:latin typeface="Arial"/>
              <a:ea typeface="Arial"/>
              <a:cs typeface="Arial"/>
              <a:sym typeface="Arial"/>
            </a:endParaRPr>
          </a:p>
        </p:txBody>
      </p:sp>
      <p:pic>
        <p:nvPicPr>
          <p:cNvPr id="154" name="Google Shape;154;p6"/>
          <p:cNvPicPr preferRelativeResize="0"/>
          <p:nvPr/>
        </p:nvPicPr>
        <p:blipFill rotWithShape="1">
          <a:blip r:embed="rId3">
            <a:alphaModFix/>
          </a:blip>
          <a:srcRect b="0" l="0" r="0" t="0"/>
          <a:stretch/>
        </p:blipFill>
        <p:spPr>
          <a:xfrm>
            <a:off x="4532950" y="1235963"/>
            <a:ext cx="3535500" cy="35355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00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
          <p:cNvSpPr txBox="1"/>
          <p:nvPr>
            <p:ph type="title"/>
          </p:nvPr>
        </p:nvSpPr>
        <p:spPr>
          <a:xfrm>
            <a:off x="0" y="15240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t>What programs/supports are in place to help my child?</a:t>
            </a:r>
            <a:endParaRPr sz="4800"/>
          </a:p>
        </p:txBody>
      </p:sp>
      <p:sp>
        <p:nvSpPr>
          <p:cNvPr id="160" name="Google Shape;160;p7"/>
          <p:cNvSpPr txBox="1"/>
          <p:nvPr>
            <p:ph idx="1" type="body"/>
          </p:nvPr>
        </p:nvSpPr>
        <p:spPr>
          <a:xfrm>
            <a:off x="168100" y="1438475"/>
            <a:ext cx="4327800" cy="49725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300"/>
              </a:spcBef>
              <a:spcAft>
                <a:spcPts val="0"/>
              </a:spcAft>
              <a:buNone/>
            </a:pPr>
            <a:r>
              <a:rPr lang="en-US" sz="1200"/>
              <a:t>Strategies implemented in the school improvement plan are listed in the SCIP at a Glance and include:</a:t>
            </a:r>
            <a:endParaRPr sz="1200"/>
          </a:p>
          <a:p>
            <a:pPr indent="0" lvl="0" marL="0" rtl="0" algn="l">
              <a:lnSpc>
                <a:spcPct val="115000"/>
              </a:lnSpc>
              <a:spcBef>
                <a:spcPts val="300"/>
              </a:spcBef>
              <a:spcAft>
                <a:spcPts val="0"/>
              </a:spcAft>
              <a:buNone/>
            </a:pPr>
            <a:r>
              <a:rPr lang="en-US" sz="1100"/>
              <a:t>Reading:</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Differentiating small group instruction in reading</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Co-Teaching with SpecEd and MLL teachers</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Conferring with students</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Teacher providing data driven phonics instruction</a:t>
            </a:r>
            <a:endParaRPr sz="1100"/>
          </a:p>
          <a:p>
            <a:pPr indent="0" lvl="0" marL="0" rtl="0" algn="l">
              <a:lnSpc>
                <a:spcPct val="115000"/>
              </a:lnSpc>
              <a:spcBef>
                <a:spcPts val="300"/>
              </a:spcBef>
              <a:spcAft>
                <a:spcPts val="0"/>
              </a:spcAft>
              <a:buNone/>
            </a:pPr>
            <a:r>
              <a:rPr lang="en-US" sz="1100"/>
              <a:t>Math:</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Personalizing each student’s math learning</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Providing specific language supports to help with accurate math vocabulary</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Enhancing student’s number skills and computational skills</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Teaching math facts in a variety of ways</a:t>
            </a:r>
            <a:endParaRPr sz="1100"/>
          </a:p>
          <a:p>
            <a:pPr indent="0" lvl="0" marL="0" rtl="0" algn="l">
              <a:lnSpc>
                <a:spcPct val="115000"/>
              </a:lnSpc>
              <a:spcBef>
                <a:spcPts val="300"/>
              </a:spcBef>
              <a:spcAft>
                <a:spcPts val="0"/>
              </a:spcAft>
              <a:buNone/>
            </a:pPr>
            <a:r>
              <a:rPr lang="en-US" sz="1100"/>
              <a:t>Culture Climate</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Daily Morning Meeting and Closing Circle</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Innocent Classroom strategies</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Zones of Regulation</a:t>
            </a:r>
            <a:endParaRPr sz="1100"/>
          </a:p>
          <a:p>
            <a:pPr indent="0" lvl="0" marL="457200" rtl="0" algn="l">
              <a:lnSpc>
                <a:spcPct val="115000"/>
              </a:lnSpc>
              <a:spcBef>
                <a:spcPts val="300"/>
              </a:spcBef>
              <a:spcAft>
                <a:spcPts val="0"/>
              </a:spcAft>
              <a:buNone/>
            </a:pPr>
            <a:r>
              <a:rPr lang="en-US" sz="1100">
                <a:latin typeface="Arial"/>
                <a:ea typeface="Arial"/>
                <a:cs typeface="Arial"/>
                <a:sym typeface="Arial"/>
              </a:rPr>
              <a:t>•</a:t>
            </a:r>
            <a:r>
              <a:rPr lang="en-US" sz="1100"/>
              <a:t>PBIS Team will review classroom procedures, feedback systems and discipline policies on a  monthly basis</a:t>
            </a:r>
            <a:endParaRPr sz="1100"/>
          </a:p>
          <a:p>
            <a:pPr indent="0" lvl="0" marL="0" rtl="0" algn="l">
              <a:lnSpc>
                <a:spcPct val="100000"/>
              </a:lnSpc>
              <a:spcBef>
                <a:spcPts val="0"/>
              </a:spcBef>
              <a:spcAft>
                <a:spcPts val="0"/>
              </a:spcAft>
              <a:buNone/>
            </a:pPr>
            <a:r>
              <a:rPr lang="en-US" sz="1300"/>
              <a:t>Link to SCIP and SCIP at A Glance on our website:</a:t>
            </a:r>
            <a:endParaRPr sz="1300"/>
          </a:p>
          <a:p>
            <a:pPr indent="0" lvl="0" marL="0" rtl="0" algn="l">
              <a:lnSpc>
                <a:spcPct val="100000"/>
              </a:lnSpc>
              <a:spcBef>
                <a:spcPts val="0"/>
              </a:spcBef>
              <a:spcAft>
                <a:spcPts val="0"/>
              </a:spcAft>
              <a:buNone/>
            </a:pPr>
            <a:r>
              <a:rPr lang="en-US" sz="1300"/>
              <a:t>               </a:t>
            </a:r>
            <a:r>
              <a:rPr lang="en-US" sz="1300" u="sng">
                <a:solidFill>
                  <a:schemeClr val="hlink"/>
                </a:solidFill>
                <a:hlinkClick r:id="rId3"/>
              </a:rPr>
              <a:t>https://www.spps.org/domain/3785</a:t>
            </a:r>
            <a:endParaRPr sz="1300"/>
          </a:p>
        </p:txBody>
      </p:sp>
      <p:pic>
        <p:nvPicPr>
          <p:cNvPr id="161" name="Google Shape;161;p7"/>
          <p:cNvPicPr preferRelativeResize="0"/>
          <p:nvPr/>
        </p:nvPicPr>
        <p:blipFill rotWithShape="1">
          <a:blip r:embed="rId4">
            <a:alphaModFix/>
          </a:blip>
          <a:srcRect b="0" l="0" r="0" t="0"/>
          <a:stretch/>
        </p:blipFill>
        <p:spPr>
          <a:xfrm>
            <a:off x="5020750" y="1438475"/>
            <a:ext cx="3453051" cy="4654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8"/>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t>Involving Parents in Title I Schools</a:t>
            </a:r>
            <a:endParaRPr sz="4800"/>
          </a:p>
        </p:txBody>
      </p:sp>
      <p:sp>
        <p:nvSpPr>
          <p:cNvPr id="168" name="Google Shape;168;p8"/>
          <p:cNvSpPr/>
          <p:nvPr/>
        </p:nvSpPr>
        <p:spPr>
          <a:xfrm>
            <a:off x="380150" y="1143000"/>
            <a:ext cx="8617500" cy="4671900"/>
          </a:xfrm>
          <a:prstGeom prst="rect">
            <a:avLst/>
          </a:prstGeom>
          <a:noFill/>
          <a:ln>
            <a:noFill/>
          </a:ln>
        </p:spPr>
        <p:txBody>
          <a:bodyPr anchorCtr="0" anchor="t" bIns="45700" lIns="91425" spcFirstLastPara="1" rIns="91425" wrap="square" tIns="45700">
            <a:noAutofit/>
          </a:bodyPr>
          <a:lstStyle/>
          <a:p>
            <a:pPr indent="0" lvl="0" marL="5715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Parents and teachers working together to support each student’s learning is powerful. </a:t>
            </a:r>
            <a:endParaRPr b="0" i="0" sz="1400" u="none" cap="none" strike="noStrike">
              <a:solidFill>
                <a:srgbClr val="000000"/>
              </a:solidFill>
              <a:latin typeface="Arial"/>
              <a:ea typeface="Arial"/>
              <a:cs typeface="Arial"/>
              <a:sym typeface="Arial"/>
            </a:endParaRPr>
          </a:p>
          <a:p>
            <a:pPr indent="0" lvl="0" marL="57150" marR="0" rtl="0" algn="l">
              <a:lnSpc>
                <a:spcPct val="100000"/>
              </a:lnSpc>
              <a:spcBef>
                <a:spcPts val="140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Schools are required to </a:t>
            </a:r>
            <a:br>
              <a:rPr b="0" i="0" lang="en-US" sz="2800" u="none" cap="none" strike="noStrike">
                <a:solidFill>
                  <a:schemeClr val="dk1"/>
                </a:solidFill>
                <a:latin typeface="Arial"/>
                <a:ea typeface="Arial"/>
                <a:cs typeface="Arial"/>
                <a:sym typeface="Arial"/>
              </a:rPr>
            </a:br>
            <a:r>
              <a:rPr b="1" i="0" lang="en-US" sz="2800" u="none" cap="none" strike="noStrike">
                <a:solidFill>
                  <a:schemeClr val="dk1"/>
                </a:solidFill>
                <a:latin typeface="Arial"/>
                <a:ea typeface="Arial"/>
                <a:cs typeface="Arial"/>
                <a:sym typeface="Arial"/>
              </a:rPr>
              <a:t>plan how they will involve </a:t>
            </a:r>
            <a:br>
              <a:rPr b="1" i="0" lang="en-US" sz="2800" u="none" cap="none" strike="noStrike">
                <a:solidFill>
                  <a:schemeClr val="dk1"/>
                </a:solidFill>
                <a:latin typeface="Arial"/>
                <a:ea typeface="Arial"/>
                <a:cs typeface="Arial"/>
                <a:sym typeface="Arial"/>
              </a:rPr>
            </a:br>
            <a:r>
              <a:rPr b="1" i="0" lang="en-US" sz="2800" u="none" cap="none" strike="noStrike">
                <a:solidFill>
                  <a:schemeClr val="dk1"/>
                </a:solidFill>
                <a:latin typeface="Arial"/>
                <a:ea typeface="Arial"/>
                <a:cs typeface="Arial"/>
                <a:sym typeface="Arial"/>
              </a:rPr>
              <a:t>parents</a:t>
            </a:r>
            <a:r>
              <a:rPr b="0" i="0" lang="en-US" sz="2800" u="none" cap="none" strike="noStrike">
                <a:solidFill>
                  <a:schemeClr val="dk1"/>
                </a:solidFill>
                <a:latin typeface="Arial"/>
                <a:ea typeface="Arial"/>
                <a:cs typeface="Arial"/>
                <a:sym typeface="Arial"/>
              </a:rPr>
              <a:t> in the education </a:t>
            </a:r>
            <a:br>
              <a:rPr b="0" i="0" lang="en-US" sz="2800" u="none" cap="none" strike="noStrike">
                <a:solidFill>
                  <a:schemeClr val="dk1"/>
                </a:solidFill>
                <a:latin typeface="Arial"/>
                <a:ea typeface="Arial"/>
                <a:cs typeface="Arial"/>
                <a:sym typeface="Arial"/>
              </a:rPr>
            </a:br>
            <a:r>
              <a:rPr b="0" i="0" lang="en-US" sz="2800" u="none" cap="none" strike="noStrike">
                <a:solidFill>
                  <a:schemeClr val="dk1"/>
                </a:solidFill>
                <a:latin typeface="Arial"/>
                <a:ea typeface="Arial"/>
                <a:cs typeface="Arial"/>
                <a:sym typeface="Arial"/>
              </a:rPr>
              <a:t>of their children. Here is how!</a:t>
            </a:r>
            <a:endParaRPr b="0" i="0" sz="1400" u="none" cap="none" strike="noStrike">
              <a:solidFill>
                <a:srgbClr val="000000"/>
              </a:solidFill>
              <a:latin typeface="Arial"/>
              <a:ea typeface="Arial"/>
              <a:cs typeface="Arial"/>
              <a:sym typeface="Arial"/>
            </a:endParaRPr>
          </a:p>
          <a:p>
            <a:pPr indent="-285750" lvl="2" marL="742950" marR="0" rtl="0" algn="l">
              <a:lnSpc>
                <a:spcPct val="100000"/>
              </a:lnSpc>
              <a:spcBef>
                <a:spcPts val="400"/>
              </a:spcBef>
              <a:spcAft>
                <a:spcPts val="0"/>
              </a:spcAft>
              <a:buClr>
                <a:srgbClr val="404040"/>
              </a:buClr>
              <a:buSzPts val="2000"/>
              <a:buFont typeface="Arial"/>
              <a:buChar char="–"/>
            </a:pPr>
            <a:r>
              <a:rPr b="0" i="0" lang="en-US" sz="2000" u="none" cap="none" strike="noStrike">
                <a:solidFill>
                  <a:schemeClr val="dk1"/>
                </a:solidFill>
                <a:latin typeface="Arial"/>
                <a:ea typeface="Arial"/>
                <a:cs typeface="Arial"/>
                <a:sym typeface="Arial"/>
              </a:rPr>
              <a:t>Family Engagement Plan</a:t>
            </a:r>
            <a:endParaRPr b="0" i="0" sz="1400" u="none" cap="none" strike="noStrike">
              <a:solidFill>
                <a:srgbClr val="000000"/>
              </a:solidFill>
              <a:latin typeface="Arial"/>
              <a:ea typeface="Arial"/>
              <a:cs typeface="Arial"/>
              <a:sym typeface="Arial"/>
            </a:endParaRPr>
          </a:p>
          <a:p>
            <a:pPr indent="-285750" lvl="2" marL="742950" marR="0" rtl="0" algn="l">
              <a:lnSpc>
                <a:spcPct val="100000"/>
              </a:lnSpc>
              <a:spcBef>
                <a:spcPts val="400"/>
              </a:spcBef>
              <a:spcAft>
                <a:spcPts val="0"/>
              </a:spcAft>
              <a:buClr>
                <a:srgbClr val="404040"/>
              </a:buClr>
              <a:buSzPts val="2000"/>
              <a:buFont typeface="Arial"/>
              <a:buChar char="–"/>
            </a:pPr>
            <a:r>
              <a:rPr b="0" i="0" lang="en-US" sz="2000" u="none" cap="none" strike="noStrike">
                <a:solidFill>
                  <a:schemeClr val="dk1"/>
                </a:solidFill>
                <a:latin typeface="Arial"/>
                <a:ea typeface="Arial"/>
                <a:cs typeface="Arial"/>
                <a:sym typeface="Arial"/>
              </a:rPr>
              <a:t>School Compact</a:t>
            </a:r>
            <a:endParaRPr b="0" i="0" sz="1400" u="none" cap="none" strike="noStrike">
              <a:solidFill>
                <a:srgbClr val="000000"/>
              </a:solidFill>
              <a:latin typeface="Arial"/>
              <a:ea typeface="Arial"/>
              <a:cs typeface="Arial"/>
              <a:sym typeface="Arial"/>
            </a:endParaRPr>
          </a:p>
          <a:p>
            <a:pPr indent="0" lvl="0" marL="57150" marR="0" rtl="0" algn="l">
              <a:lnSpc>
                <a:spcPct val="100000"/>
              </a:lnSpc>
              <a:spcBef>
                <a:spcPts val="140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57150" marR="0" rtl="0" algn="l">
              <a:lnSpc>
                <a:spcPct val="100000"/>
              </a:lnSpc>
              <a:spcBef>
                <a:spcPts val="140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57150" marR="0" rtl="0" algn="l">
              <a:lnSpc>
                <a:spcPct val="100000"/>
              </a:lnSpc>
              <a:spcBef>
                <a:spcPts val="140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69" name="Google Shape;169;p8"/>
          <p:cNvSpPr/>
          <p:nvPr/>
        </p:nvSpPr>
        <p:spPr>
          <a:xfrm>
            <a:off x="4800600" y="1981200"/>
            <a:ext cx="3733800" cy="4267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pic>
        <p:nvPicPr>
          <p:cNvPr id="170" name="Google Shape;170;p8"/>
          <p:cNvPicPr preferRelativeResize="0"/>
          <p:nvPr/>
        </p:nvPicPr>
        <p:blipFill rotWithShape="1">
          <a:blip r:embed="rId3">
            <a:alphaModFix/>
          </a:blip>
          <a:srcRect b="0" l="0" r="0" t="0"/>
          <a:stretch/>
        </p:blipFill>
        <p:spPr>
          <a:xfrm>
            <a:off x="5867275" y="2686050"/>
            <a:ext cx="2857500" cy="2857500"/>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9"/>
          <p:cNvSpPr txBox="1"/>
          <p:nvPr>
            <p:ph type="title"/>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800"/>
              <a:t>Working Together in Partnership!</a:t>
            </a:r>
            <a:endParaRPr sz="4800"/>
          </a:p>
        </p:txBody>
      </p:sp>
      <p:sp>
        <p:nvSpPr>
          <p:cNvPr id="176" name="Google Shape;176;p9"/>
          <p:cNvSpPr txBox="1"/>
          <p:nvPr>
            <p:ph idx="1" type="body"/>
          </p:nvPr>
        </p:nvSpPr>
        <p:spPr>
          <a:xfrm>
            <a:off x="457200" y="1600200"/>
            <a:ext cx="8229600" cy="4653455"/>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00"/>
              <a:buChar char="•"/>
            </a:pPr>
            <a:r>
              <a:rPr b="1" lang="en-US">
                <a:solidFill>
                  <a:srgbClr val="1595D3"/>
                </a:solidFill>
                <a:latin typeface="Calibri"/>
                <a:ea typeface="Calibri"/>
                <a:cs typeface="Calibri"/>
                <a:sym typeface="Calibri"/>
              </a:rPr>
              <a:t>The</a:t>
            </a:r>
            <a:r>
              <a:rPr lang="en-US"/>
              <a:t> </a:t>
            </a:r>
            <a:r>
              <a:rPr b="1" lang="en-US">
                <a:solidFill>
                  <a:srgbClr val="1595D3"/>
                </a:solidFill>
                <a:latin typeface="Calibri"/>
                <a:ea typeface="Calibri"/>
                <a:cs typeface="Calibri"/>
                <a:sym typeface="Calibri"/>
              </a:rPr>
              <a:t>Family Engagement Plan </a:t>
            </a:r>
            <a:r>
              <a:rPr lang="en-US">
                <a:solidFill>
                  <a:schemeClr val="dk1"/>
                </a:solidFill>
                <a:latin typeface="Arial"/>
                <a:ea typeface="Arial"/>
                <a:cs typeface="Arial"/>
                <a:sym typeface="Arial"/>
              </a:rPr>
              <a:t>is developed, revised, and evaluated with families each year. </a:t>
            </a:r>
            <a:endParaRPr>
              <a:solidFill>
                <a:schemeClr val="dk1"/>
              </a:solidFill>
              <a:latin typeface="Arial"/>
              <a:ea typeface="Arial"/>
              <a:cs typeface="Arial"/>
              <a:sym typeface="Arial"/>
            </a:endParaRPr>
          </a:p>
          <a:p>
            <a:pPr indent="0" lvl="0" marL="342900" rtl="0" algn="l">
              <a:lnSpc>
                <a:spcPct val="100000"/>
              </a:lnSpc>
              <a:spcBef>
                <a:spcPts val="0"/>
              </a:spcBef>
              <a:spcAft>
                <a:spcPts val="0"/>
              </a:spcAft>
              <a:buSzPts val="1800"/>
              <a:buNone/>
            </a:pPr>
            <a:r>
              <a:t/>
            </a:r>
            <a:endParaRPr>
              <a:solidFill>
                <a:schemeClr val="dk1"/>
              </a:solidFill>
              <a:latin typeface="Arial"/>
              <a:ea typeface="Arial"/>
              <a:cs typeface="Arial"/>
              <a:sym typeface="Arial"/>
            </a:endParaRPr>
          </a:p>
          <a:p>
            <a:pPr indent="-342900" lvl="0" marL="342900" rtl="0" algn="l">
              <a:lnSpc>
                <a:spcPct val="100000"/>
              </a:lnSpc>
              <a:spcBef>
                <a:spcPts val="0"/>
              </a:spcBef>
              <a:spcAft>
                <a:spcPts val="0"/>
              </a:spcAft>
              <a:buSzPts val="2800"/>
              <a:buChar char="•"/>
            </a:pPr>
            <a:r>
              <a:rPr lang="en-US">
                <a:solidFill>
                  <a:schemeClr val="dk1"/>
                </a:solidFill>
                <a:latin typeface="Arial"/>
                <a:ea typeface="Arial"/>
                <a:cs typeface="Arial"/>
                <a:sym typeface="Arial"/>
              </a:rPr>
              <a:t>The plan describes how schools will:  </a:t>
            </a:r>
            <a:endParaRPr/>
          </a:p>
          <a:p>
            <a:pPr indent="-285750" lvl="1" marL="742950" rtl="0" algn="l">
              <a:lnSpc>
                <a:spcPct val="100000"/>
              </a:lnSpc>
              <a:spcBef>
                <a:spcPts val="480"/>
              </a:spcBef>
              <a:spcAft>
                <a:spcPts val="0"/>
              </a:spcAft>
              <a:buSzPts val="2400"/>
              <a:buChar char="–"/>
            </a:pPr>
            <a:r>
              <a:rPr lang="en-US">
                <a:solidFill>
                  <a:schemeClr val="dk1"/>
                </a:solidFill>
                <a:latin typeface="Arial"/>
                <a:ea typeface="Arial"/>
                <a:cs typeface="Arial"/>
                <a:sym typeface="Arial"/>
              </a:rPr>
              <a:t>reach out to parents, and </a:t>
            </a:r>
            <a:endParaRPr/>
          </a:p>
          <a:p>
            <a:pPr indent="-285750" lvl="1" marL="742950" rtl="0" algn="l">
              <a:lnSpc>
                <a:spcPct val="100000"/>
              </a:lnSpc>
              <a:spcBef>
                <a:spcPts val="480"/>
              </a:spcBef>
              <a:spcAft>
                <a:spcPts val="0"/>
              </a:spcAft>
              <a:buSzPts val="2400"/>
              <a:buChar char="–"/>
            </a:pPr>
            <a:r>
              <a:rPr lang="en-US">
                <a:solidFill>
                  <a:schemeClr val="dk1"/>
                </a:solidFill>
                <a:latin typeface="Arial"/>
                <a:ea typeface="Arial"/>
                <a:cs typeface="Arial"/>
                <a:sym typeface="Arial"/>
              </a:rPr>
              <a:t>work with and support parents in their child’s education.</a:t>
            </a:r>
            <a:endParaRPr/>
          </a:p>
          <a:p>
            <a:pPr indent="-342900" lvl="0" marL="457200" rtl="0" algn="l">
              <a:lnSpc>
                <a:spcPct val="100000"/>
              </a:lnSpc>
              <a:spcBef>
                <a:spcPts val="360"/>
              </a:spcBef>
              <a:spcAft>
                <a:spcPts val="0"/>
              </a:spcAft>
              <a:buSzPts val="1800"/>
              <a:buFont typeface="Arial"/>
              <a:buNone/>
            </a:pPr>
            <a:r>
              <a:rPr lang="en-US" sz="2000">
                <a:solidFill>
                  <a:srgbClr val="00349E"/>
                </a:solidFill>
                <a:latin typeface="Arial"/>
                <a:ea typeface="Arial"/>
                <a:cs typeface="Arial"/>
                <a:sym typeface="Arial"/>
              </a:rPr>
              <a:t>The 2020-21 Family Engagement Plan is available at Family Events, on the website, in the office and in the Parent Room. </a:t>
            </a:r>
            <a:endParaRPr/>
          </a:p>
          <a:p>
            <a:pPr indent="-342900" lvl="0" marL="457200" rtl="0" algn="l">
              <a:lnSpc>
                <a:spcPct val="100000"/>
              </a:lnSpc>
              <a:spcBef>
                <a:spcPts val="360"/>
              </a:spcBef>
              <a:spcAft>
                <a:spcPts val="0"/>
              </a:spcAft>
              <a:buSzPts val="1800"/>
              <a:buFont typeface="Arial"/>
              <a:buNone/>
            </a:pPr>
            <a:r>
              <a:rPr lang="en-US" sz="2000">
                <a:solidFill>
                  <a:srgbClr val="00349E"/>
                </a:solidFill>
                <a:latin typeface="Arial"/>
                <a:ea typeface="Arial"/>
                <a:cs typeface="Arial"/>
                <a:sym typeface="Arial"/>
              </a:rPr>
              <a:t>Please attend (on-line or in-house) the spring 2021 PTA, Budget and Year in Review meetings to review, discuss, evaluate and finalize for 2021-22!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2012-08-08T17:52:11Z</dcterms:created>
  <dc:creator>IT DEPT</dc:creator>
</cp:coreProperties>
</file>